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56" r:id="rId5"/>
    <p:sldId id="269" r:id="rId6"/>
    <p:sldId id="360" r:id="rId8"/>
    <p:sldId id="270" r:id="rId9"/>
    <p:sldId id="359" r:id="rId10"/>
    <p:sldId id="317" r:id="rId11"/>
    <p:sldId id="361" r:id="rId12"/>
    <p:sldId id="341" r:id="rId13"/>
    <p:sldId id="343" r:id="rId14"/>
    <p:sldId id="363" r:id="rId15"/>
    <p:sldId id="364" r:id="rId16"/>
    <p:sldId id="365" r:id="rId17"/>
    <p:sldId id="349" r:id="rId18"/>
    <p:sldId id="366" r:id="rId19"/>
    <p:sldId id="352" r:id="rId20"/>
  </p:sldIdLst>
  <p:sldSz cx="9144000" cy="6858000" type="screen4x3"/>
  <p:notesSz cx="6858000" cy="9144000"/>
  <p:custDataLst>
    <p:tags r:id="rId2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2" pos="30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FF33"/>
    <a:srgbClr val="8C040A"/>
    <a:srgbClr val="CCCCFF"/>
    <a:srgbClr val="CCCC00"/>
    <a:srgbClr val="FF9933"/>
    <a:srgbClr val="110B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494" y="-102"/>
      </p:cViewPr>
      <p:guideLst>
        <p:guide orient="horz" pos="2140"/>
        <p:guide pos="3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8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幻灯片图像占位符 6145"/>
          <p:cNvSpPr/>
          <p:nvPr>
            <p:ph type="sldImg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075" name="文本占位符 6146"/>
          <p:cNvSpPr/>
          <p:nvPr>
            <p:ph type="body" sz="quarter"/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
第二级
第三级
第四级
第五级</a:t>
            </a:r>
            <a:endParaRPr lang="zh-CN" altLang="en-US" dirty="0"/>
          </a:p>
        </p:txBody>
      </p:sp>
      <p:sp>
        <p:nvSpPr>
          <p:cNvPr id="3076" name="页眉占位符 6147"/>
          <p:cNvSpPr/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3077" name="日期占位符 6148"/>
          <p:cNvSpPr/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3078" name="页脚占位符 6149"/>
          <p:cNvSpPr/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3079" name="灯片编号占位符 6150"/>
          <p:cNvSpPr/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1413"/>
            <a:ext cx="4114800" cy="3086100"/>
          </a:xfrm>
        </p:spPr>
      </p:sp>
      <p:sp>
        <p:nvSpPr>
          <p:cNvPr id="6147" name="备注占位符 2"/>
          <p:cNvSpPr>
            <a:spLocks noGrp="1"/>
          </p:cNvSpPr>
          <p:nvPr>
            <p:ph type="body"/>
          </p:nvPr>
        </p:nvSpPr>
        <p:spPr>
          <a:xfrm>
            <a:off x="684213" y="4398963"/>
            <a:ext cx="5486400" cy="3600450"/>
          </a:xfrm>
        </p:spPr>
        <p:txBody>
          <a:bodyPr wrap="square" anchor="t" anchorCtr="0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http://docer.wps.cn</a:t>
            </a:r>
            <a:endParaRPr lang="zh-CN" altLang="en-US" dirty="0"/>
          </a:p>
        </p:txBody>
      </p:sp>
      <p:sp>
        <p:nvSpPr>
          <p:cNvPr id="6148" name="灯片编号占位符 3"/>
          <p:cNvSpPr txBox="1">
            <a:spLocks noGrp="1"/>
          </p:cNvSpPr>
          <p:nvPr/>
        </p:nvSpPr>
        <p:spPr>
          <a:xfrm>
            <a:off x="3883025" y="8683625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幻灯片图像占位符 1"/>
          <p:cNvSpPr/>
          <p:nvPr>
            <p:ph type="sldImg"/>
          </p:nvPr>
        </p:nvSpPr>
        <p:spPr/>
      </p:sp>
      <p:sp>
        <p:nvSpPr>
          <p:cNvPr id="9218" name="文本占位符 2"/>
          <p:cNvSpPr/>
          <p:nvPr>
            <p:ph type="body"/>
          </p:nvPr>
        </p:nvSpPr>
        <p:spPr/>
        <p:txBody>
          <a:bodyPr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2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053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2054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24.xml"/><Relationship Id="rId2" Type="http://schemas.openxmlformats.org/officeDocument/2006/relationships/image" Target="../media/image15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6.xml"/><Relationship Id="rId3" Type="http://schemas.openxmlformats.org/officeDocument/2006/relationships/image" Target="../media/image18.png"/><Relationship Id="rId2" Type="http://schemas.openxmlformats.org/officeDocument/2006/relationships/tags" Target="../tags/tag25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27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hyperlink" Target="https://www.chzu.edu.cn/12679/list.htm" TargetMode="Externa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4.png"/><Relationship Id="rId2" Type="http://schemas.openxmlformats.org/officeDocument/2006/relationships/tags" Target="../tags/tag22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097" name="标题 7169"/>
          <p:cNvSpPr>
            <a:spLocks noGrp="1"/>
          </p:cNvSpPr>
          <p:nvPr>
            <p:ph type="ctrTitle" idx="4294967295"/>
          </p:nvPr>
        </p:nvSpPr>
        <p:spPr>
          <a:xfrm>
            <a:off x="42228" y="2204403"/>
            <a:ext cx="9059862" cy="1363662"/>
          </a:xfrm>
        </p:spPr>
        <p:txBody>
          <a:bodyPr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>
              <a:buClrTx/>
              <a:buSzTx/>
              <a:buFontTx/>
            </a:pPr>
            <a:r>
              <a:rPr lang="zh-CN" altLang="zh-CN" sz="5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5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r>
              <a:rPr lang="zh-CN" altLang="zh-CN" sz="5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级软件工程专业</a:t>
            </a:r>
            <a:br>
              <a:rPr lang="zh-CN" altLang="zh-CN" sz="5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54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迎新班会暨军训动员大会</a:t>
            </a:r>
            <a:endParaRPr lang="en-US" altLang="zh-CN" sz="5400" b="1">
              <a:solidFill>
                <a:srgbClr val="00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98" name="文本框 7171"/>
          <p:cNvSpPr txBox="1"/>
          <p:nvPr/>
        </p:nvSpPr>
        <p:spPr>
          <a:xfrm>
            <a:off x="-317" y="5013008"/>
            <a:ext cx="91249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zh-CN" sz="3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202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年9月</a:t>
            </a:r>
            <a:r>
              <a:rPr lang="en-US" altLang="zh-CN" sz="3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9</a:t>
            </a:r>
            <a:r>
              <a:rPr lang="zh-CN" altLang="zh-CN" sz="32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日</a:t>
            </a:r>
            <a:endParaRPr lang="zh-CN" altLang="zh-CN" sz="32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705"/>
            <a:ext cx="57531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军训纪律安全</a:t>
            </a:r>
            <a:endParaRPr lang="zh-CN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070" y="1594485"/>
            <a:ext cx="5684520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、内务规范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选好寝室长，制定寝室公约，严格执行作息时间和值日安排，禁止在公共场所抽烟，相互督促遵守内务规范，相互关心、帮助、包容。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R_OGJ8WQP7{H(QL3@D%3@}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2405" y="2924810"/>
            <a:ext cx="5243195" cy="32327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 descr="SO(9VL6$MW{VKR%WT52D%X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24461"/>
          <a:stretch>
            <a:fillRect/>
          </a:stretch>
        </p:blipFill>
        <p:spPr>
          <a:xfrm>
            <a:off x="5719445" y="2708910"/>
            <a:ext cx="3239135" cy="335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705"/>
            <a:ext cx="57531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军训纪律安全</a:t>
            </a:r>
            <a:endParaRPr lang="zh-CN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070" y="1594485"/>
            <a:ext cx="8710295" cy="4959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、安全底线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防电诈，安装反诈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，刷单、借卡、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在线裸聊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有处分，网络投资不可信，严防冒充熟人借款，拒绝对陌生人提供信息，牢记馅饼和陷阱。如有人威胁，第一时间联系班主任。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）人身安全，不要去有安全隐患区域，做手术、旧伤、心脏病、癫痫等及时向老师说明，尤其是不要带伤、病上军训场；同学之间闹矛盾，不要争吵、动手，第一时间告诉班主任。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）财产安全，不要留大额现金在身上，银行转账设置延期到账，绝不向直系亲属以外的人转账超过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元，超过就报班主任；贵重物品不要随意丢在宿舍、教室等公共场所，宿舍随手关门、锁门。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心理健康，高考压力大，大学生也有学业压力，但是只要上课认真听，作业及时交，掌握平时分技巧，考前有计划复习，一般不会挂科；人际交往更丰富多彩，只要不攀比，同学相互友爱、帮扶，健康愉悦在身边；经济压力只是暂时的，结合国家助学贷款和学校助学金、勤工俭学岗位等，生活不是问题；班主任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小时在线，随时可以联系。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）宿舍安全，严禁用大功率电器，严禁晚归、不归，禁止抽烟，禁止用酒精炉，禁止赌博。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）饮食健康，作息规律，少吃外卖，多喝开水，保持良好作息习惯。军训后注意不要贪凉，早晚温差大，注意保暖，防止感冒着凉。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705"/>
            <a:ext cx="57531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军训纪律安全</a:t>
            </a:r>
            <a:endParaRPr lang="zh-CN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070" y="1594485"/>
            <a:ext cx="8710295" cy="4959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、特别强调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）手术、长期服药、心脏病、癫痫、高中有过长期请假或者休学等情况的同学，一定要和班主任说；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）身体出现发热等情况，可以第一时间联系班主任；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）学校禁止到宿舍推销商品及推荐其他服务的行为，如发现上门推销人员，或打着校内师生工作人员的名义，推销商品甚至收取费用，直接拒绝；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）求助第一电话：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18255000953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（班主任），也可以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拨打校园安全热线（校园110： 3516110，安保24小时热线：3510021）。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120650" y="1772920"/>
            <a:ext cx="3816350" cy="4061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收材料：身份证复印件按学号排好收齐，新生档案自己带的交班主任，其他材料保管好，等待收缴即可。</a:t>
            </a: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提醒：体检、军训服装领取调换、军训场地（知行桥北侧篮球场）。</a:t>
            </a: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拍照：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PPT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第一页，合影留念。</a:t>
            </a:r>
            <a:endParaRPr 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705"/>
            <a:ext cx="39731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四、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新生答疑</a:t>
            </a:r>
            <a:endParaRPr lang="zh-CN" altLang="en-US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QQ图片20210902134547"/>
          <p:cNvPicPr>
            <a:picLocks noChangeAspect="1"/>
          </p:cNvPicPr>
          <p:nvPr/>
        </p:nvPicPr>
        <p:blipFill>
          <a:blip r:embed="rId1"/>
          <a:srcRect l="24657" t="5519" r="14243" b="30398"/>
          <a:stretch>
            <a:fillRect/>
          </a:stretch>
        </p:blipFill>
        <p:spPr>
          <a:xfrm>
            <a:off x="6804025" y="1772920"/>
            <a:ext cx="2286635" cy="3352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 descr="NME1786CC[F)[`SYIQOHAN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44072"/>
          <a:stretch>
            <a:fillRect/>
          </a:stretch>
        </p:blipFill>
        <p:spPr>
          <a:xfrm>
            <a:off x="3996055" y="1772920"/>
            <a:ext cx="2607945" cy="3394075"/>
          </a:xfrm>
          <a:prstGeom prst="rect">
            <a:avLst/>
          </a:prstGeom>
        </p:spPr>
      </p:pic>
      <p:sp>
        <p:nvSpPr>
          <p:cNvPr id="4" name="文本框 10242"/>
          <p:cNvSpPr txBox="1"/>
          <p:nvPr>
            <p:custDataLst>
              <p:tags r:id="rId4"/>
            </p:custDataLst>
          </p:nvPr>
        </p:nvSpPr>
        <p:spPr>
          <a:xfrm>
            <a:off x="3937635" y="5229225"/>
            <a:ext cx="2615565" cy="1153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150000"/>
              </a:lnSpc>
            </a:pPr>
            <a:r>
              <a:rPr 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你想知道什么？</a:t>
            </a: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89d362a148a252bccdc70518027de71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460" y="1124585"/>
            <a:ext cx="8803005" cy="524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5" name="文本框 1"/>
          <p:cNvSpPr txBox="1"/>
          <p:nvPr/>
        </p:nvSpPr>
        <p:spPr>
          <a:xfrm>
            <a:off x="78105" y="1341120"/>
            <a:ext cx="9043035" cy="279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lnSpc>
                <a:spcPct val="20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2023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级软件工程专业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20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寝室成员自我结束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121" name="单圆角矩形 3"/>
          <p:cNvSpPr/>
          <p:nvPr/>
        </p:nvSpPr>
        <p:spPr>
          <a:xfrm flipH="1">
            <a:off x="2043113" y="1836738"/>
            <a:ext cx="698500" cy="495300"/>
          </a:xfrm>
          <a:custGeom>
            <a:avLst/>
            <a:gdLst>
              <a:gd name="txL" fmla="*/ 0 w 528877"/>
              <a:gd name="txT" fmla="*/ 0 h 495119"/>
              <a:gd name="txR" fmla="*/ 528877 w 528877"/>
              <a:gd name="txB" fmla="*/ 495119 h 495119"/>
            </a:gdLst>
            <a:ahLst/>
            <a:cxnLst>
              <a:cxn ang="0">
                <a:pos x="0" y="0"/>
              </a:cxn>
              <a:cxn ang="0">
                <a:pos x="444946" y="0"/>
              </a:cxn>
              <a:cxn ang="0">
                <a:pos x="527206" y="82731"/>
              </a:cxn>
              <a:cxn ang="0">
                <a:pos x="527206" y="496386"/>
              </a:cxn>
              <a:cxn ang="0">
                <a:pos x="0" y="496386"/>
              </a:cxn>
              <a:cxn ang="0">
                <a:pos x="0" y="0"/>
              </a:cxn>
            </a:cxnLst>
            <a:rect l="txL" t="txT" r="txR" b="txB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4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2" name="矩形 4"/>
          <p:cNvSpPr/>
          <p:nvPr/>
        </p:nvSpPr>
        <p:spPr>
          <a:xfrm>
            <a:off x="2741613" y="1836738"/>
            <a:ext cx="3382962" cy="495300"/>
          </a:xfrm>
          <a:prstGeom prst="rect">
            <a:avLst/>
          </a:prstGeom>
          <a:solidFill>
            <a:srgbClr val="D4ECBA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校情院情专业</a:t>
            </a:r>
            <a:endParaRPr lang="en-US" altLang="zh-CN" sz="24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3" name="单圆角矩形 5"/>
          <p:cNvSpPr/>
          <p:nvPr/>
        </p:nvSpPr>
        <p:spPr>
          <a:xfrm flipH="1">
            <a:off x="2043113" y="2865438"/>
            <a:ext cx="700087" cy="493712"/>
          </a:xfrm>
          <a:custGeom>
            <a:avLst/>
            <a:gdLst>
              <a:gd name="txL" fmla="*/ 0 w 528877"/>
              <a:gd name="txT" fmla="*/ 0 h 495119"/>
              <a:gd name="txR" fmla="*/ 528877 w 528877"/>
              <a:gd name="txB" fmla="*/ 495119 h 495119"/>
            </a:gdLst>
            <a:ahLst/>
            <a:cxnLst>
              <a:cxn ang="0">
                <a:pos x="0" y="0"/>
              </a:cxn>
              <a:cxn ang="0">
                <a:pos x="444946" y="0"/>
              </a:cxn>
              <a:cxn ang="0">
                <a:pos x="527206" y="80895"/>
              </a:cxn>
              <a:cxn ang="0">
                <a:pos x="527206" y="485361"/>
              </a:cxn>
              <a:cxn ang="0">
                <a:pos x="0" y="485361"/>
              </a:cxn>
              <a:cxn ang="0">
                <a:pos x="0" y="0"/>
              </a:cxn>
            </a:cxnLst>
            <a:rect l="txL" t="txT" r="txR" b="txB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二</a:t>
            </a:r>
            <a:endParaRPr lang="zh-CN" altLang="en-US" sz="2400">
              <a:solidFill>
                <a:srgbClr val="FFFFFF"/>
              </a:solidFill>
              <a:latin typeface="叶根友爵宋体" pitchFamily="2" charset="-122"/>
              <a:ea typeface="叶根友爵宋体" pitchFamily="2" charset="-122"/>
              <a:sym typeface="Arial" panose="020B0604020202020204" pitchFamily="34" charset="0"/>
            </a:endParaRPr>
          </a:p>
        </p:txBody>
      </p:sp>
      <p:sp>
        <p:nvSpPr>
          <p:cNvPr id="5124" name="矩形 8"/>
          <p:cNvSpPr/>
          <p:nvPr/>
        </p:nvSpPr>
        <p:spPr>
          <a:xfrm>
            <a:off x="2743200" y="2865438"/>
            <a:ext cx="3382963" cy="493712"/>
          </a:xfrm>
          <a:prstGeom prst="rect">
            <a:avLst/>
          </a:prstGeom>
          <a:solidFill>
            <a:srgbClr val="D4ECBA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师生情况介绍</a:t>
            </a:r>
            <a:endParaRPr lang="zh-CN" sz="24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5" name="矩形 10"/>
          <p:cNvSpPr/>
          <p:nvPr/>
        </p:nvSpPr>
        <p:spPr>
          <a:xfrm>
            <a:off x="2741613" y="3957638"/>
            <a:ext cx="3384550" cy="496887"/>
          </a:xfrm>
          <a:prstGeom prst="rect">
            <a:avLst/>
          </a:prstGeom>
          <a:solidFill>
            <a:srgbClr val="D4ECBA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军训</a:t>
            </a: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安全纪律</a:t>
            </a:r>
            <a:endParaRPr lang="zh-CN" altLang="en-US" sz="24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单圆角矩形 11"/>
          <p:cNvSpPr/>
          <p:nvPr/>
        </p:nvSpPr>
        <p:spPr>
          <a:xfrm flipH="1">
            <a:off x="2043113" y="3957638"/>
            <a:ext cx="698500" cy="495300"/>
          </a:xfrm>
          <a:custGeom>
            <a:avLst/>
            <a:gdLst>
              <a:gd name="txL" fmla="*/ 0 w 528877"/>
              <a:gd name="txT" fmla="*/ 0 h 495119"/>
              <a:gd name="txR" fmla="*/ 528877 w 528877"/>
              <a:gd name="txB" fmla="*/ 495119 h 495119"/>
            </a:gdLst>
            <a:ahLst/>
            <a:cxnLst>
              <a:cxn ang="0">
                <a:pos x="0" y="0"/>
              </a:cxn>
              <a:cxn ang="0">
                <a:pos x="444946" y="0"/>
              </a:cxn>
              <a:cxn ang="0">
                <a:pos x="527206" y="82731"/>
              </a:cxn>
              <a:cxn ang="0">
                <a:pos x="527206" y="496386"/>
              </a:cxn>
              <a:cxn ang="0">
                <a:pos x="0" y="496386"/>
              </a:cxn>
              <a:cxn ang="0">
                <a:pos x="0" y="0"/>
              </a:cxn>
            </a:cxnLst>
            <a:rect l="txL" t="txT" r="txR" b="txB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400" dirty="0">
              <a:solidFill>
                <a:srgbClr val="FFFFFF"/>
              </a:solidFill>
              <a:latin typeface="叶根友爵宋体" pitchFamily="2" charset="-122"/>
              <a:ea typeface="叶根友爵宋体" pitchFamily="2" charset="-122"/>
            </a:endParaRPr>
          </a:p>
        </p:txBody>
      </p:sp>
      <p:sp>
        <p:nvSpPr>
          <p:cNvPr id="5127" name="文本框 13"/>
          <p:cNvSpPr txBox="1"/>
          <p:nvPr/>
        </p:nvSpPr>
        <p:spPr>
          <a:xfrm>
            <a:off x="1187450" y="3789363"/>
            <a:ext cx="800100" cy="2457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algn="just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en-US" altLang="zh-CN" sz="4000">
                <a:solidFill>
                  <a:srgbClr val="FFF2C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4000">
              <a:solidFill>
                <a:srgbClr val="FFF2C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8" name="椭圆 14"/>
          <p:cNvSpPr/>
          <p:nvPr/>
        </p:nvSpPr>
        <p:spPr>
          <a:xfrm>
            <a:off x="900113" y="1628775"/>
            <a:ext cx="1012825" cy="1081088"/>
          </a:xfrm>
          <a:prstGeom prst="ellipse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4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zh-CN" altLang="en-US" sz="4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椭圆 15"/>
          <p:cNvSpPr/>
          <p:nvPr/>
        </p:nvSpPr>
        <p:spPr>
          <a:xfrm>
            <a:off x="971550" y="2781300"/>
            <a:ext cx="936625" cy="1079500"/>
          </a:xfrm>
          <a:prstGeom prst="ellipse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4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4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0" name="单圆角矩形 11"/>
          <p:cNvSpPr/>
          <p:nvPr/>
        </p:nvSpPr>
        <p:spPr>
          <a:xfrm flipH="1">
            <a:off x="2046288" y="5057775"/>
            <a:ext cx="696912" cy="495300"/>
          </a:xfrm>
          <a:custGeom>
            <a:avLst/>
            <a:gdLst>
              <a:gd name="txL" fmla="*/ 0 w 528877"/>
              <a:gd name="txT" fmla="*/ 0 h 495119"/>
              <a:gd name="txR" fmla="*/ 528877 w 528877"/>
              <a:gd name="txB" fmla="*/ 495119 h 495119"/>
            </a:gdLst>
            <a:ahLst/>
            <a:cxnLst>
              <a:cxn ang="0">
                <a:pos x="0" y="0"/>
              </a:cxn>
              <a:cxn ang="0">
                <a:pos x="444946" y="0"/>
              </a:cxn>
              <a:cxn ang="0">
                <a:pos x="527206" y="82731"/>
              </a:cxn>
              <a:cxn ang="0">
                <a:pos x="527206" y="496386"/>
              </a:cxn>
              <a:cxn ang="0">
                <a:pos x="0" y="496386"/>
              </a:cxn>
              <a:cxn ang="0">
                <a:pos x="0" y="0"/>
              </a:cxn>
            </a:cxnLst>
            <a:rect l="txL" t="txT" r="txR" b="txB"/>
            <a:pathLst>
              <a:path w="528877" h="495119">
                <a:moveTo>
                  <a:pt x="0" y="0"/>
                </a:moveTo>
                <a:lnTo>
                  <a:pt x="446356" y="0"/>
                </a:lnTo>
                <a:cubicBezTo>
                  <a:pt x="491931" y="0"/>
                  <a:pt x="528877" y="36946"/>
                  <a:pt x="528877" y="82521"/>
                </a:cubicBezTo>
                <a:lnTo>
                  <a:pt x="528877" y="495119"/>
                </a:lnTo>
                <a:lnTo>
                  <a:pt x="0" y="49511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800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1" name="矩形 8"/>
          <p:cNvSpPr/>
          <p:nvPr/>
        </p:nvSpPr>
        <p:spPr>
          <a:xfrm>
            <a:off x="2743200" y="5057775"/>
            <a:ext cx="3384550" cy="495300"/>
          </a:xfrm>
          <a:prstGeom prst="rect">
            <a:avLst/>
          </a:prstGeom>
          <a:solidFill>
            <a:srgbClr val="D4ECBA"/>
          </a:solidFill>
          <a:ln w="9525">
            <a:noFill/>
          </a:ln>
        </p:spPr>
        <p:txBody>
          <a:bodyPr anchor="ctr" anchorCtr="0"/>
          <a:p>
            <a:pPr algn="ctr">
              <a:buClr>
                <a:schemeClr val="accent1"/>
              </a:buClr>
              <a:buSzPct val="70000"/>
              <a:buFont typeface="Wingdings" panose="05000000000000000000" pitchFamily="2" charset="2"/>
            </a:pPr>
            <a:r>
              <a:rPr lang="zh-CN" altLang="en-US" sz="24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新生答疑介绍</a:t>
            </a:r>
            <a:endParaRPr lang="zh-CN" altLang="en-US" sz="24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文本框 1"/>
          <p:cNvSpPr txBox="1"/>
          <p:nvPr/>
        </p:nvSpPr>
        <p:spPr>
          <a:xfrm>
            <a:off x="120650" y="1195388"/>
            <a:ext cx="221488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一、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校情院情专业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0" name="图片 99">
            <a:hlinkClick r:id="rId1" tooltip="" action="ppaction://hlinkfile"/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3215" y="1772920"/>
            <a:ext cx="2938145" cy="8731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" name="文本框 1"/>
          <p:cNvSpPr txBox="1"/>
          <p:nvPr/>
        </p:nvSpPr>
        <p:spPr>
          <a:xfrm>
            <a:off x="311150" y="2819400"/>
            <a:ext cx="306006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校训：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修德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求是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博学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笃行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精神：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思变尚新　务实求真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校风：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爱国荣校　尊学敬道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教风：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博学善导　敬业爱生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学风：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勤学善思　知行合一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579" name="内容占位符 4" descr="图片2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23890" y="1557020"/>
            <a:ext cx="3048635" cy="461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939790" y="1341120"/>
            <a:ext cx="6794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感念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做人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做事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0" y="1593850"/>
            <a:ext cx="8723630" cy="4625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8" name="图片 7" descr="src=http___5b0988e595225.cdn.sohucs.com_q_70,c_zoom,w_640_images_20171120_b30d26c14c6f4702893848fa27a38215.gif&amp;refer=http___5b0988e595225.cdn.sohuc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00530"/>
            <a:ext cx="3059430" cy="4748530"/>
          </a:xfrm>
          <a:prstGeom prst="rect">
            <a:avLst/>
          </a:prstGeom>
        </p:spPr>
      </p:pic>
      <p:sp>
        <p:nvSpPr>
          <p:cNvPr id="7169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文本框 1"/>
          <p:cNvSpPr txBox="1"/>
          <p:nvPr/>
        </p:nvSpPr>
        <p:spPr>
          <a:xfrm>
            <a:off x="120650" y="1195388"/>
            <a:ext cx="243141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一、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231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集结号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195638" y="1701673"/>
          <a:ext cx="5603875" cy="4747260"/>
        </p:xfrm>
        <a:graphic>
          <a:graphicData uri="http://schemas.openxmlformats.org/drawingml/2006/table">
            <a:tbl>
              <a:tblPr/>
              <a:tblGrid>
                <a:gridCol w="379730"/>
                <a:gridCol w="941705"/>
                <a:gridCol w="516255"/>
                <a:gridCol w="379730"/>
                <a:gridCol w="584835"/>
                <a:gridCol w="379730"/>
                <a:gridCol w="941705"/>
                <a:gridCol w="516255"/>
                <a:gridCol w="379730"/>
                <a:gridCol w="584200"/>
              </a:tblGrid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学号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姓名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性别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班级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学号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姓名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性别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班级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2023210575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安豪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彭娜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2023210577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常烁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钱皓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程浩宇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钱子明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程乐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宋延安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丁陆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唐锦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方阿美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汪明昊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方勋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汪蓉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龚成磊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王培杨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3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胡文启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王秀妹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虎康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王永喜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金翔宇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席永杰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金正轩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谢宇翰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匡林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邢兆丰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李冉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叶庭东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李韶涵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张靖婷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李雪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张天慈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刘宇乐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赵翔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刘志浩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2023210651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周乐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梅羽童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2023210652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周丽棉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A9DB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倪俊杰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2023210654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朱思维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软件231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522470" y="5762625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4522470" y="1917065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522470" y="3077845"/>
            <a:ext cx="481330" cy="6635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308215" y="2364740"/>
            <a:ext cx="535940" cy="2597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7308215" y="3512820"/>
            <a:ext cx="536575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308215" y="4149090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7308215" y="3056890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308215" y="5085080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4522470" y="4196715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4522470" y="4638040"/>
            <a:ext cx="48133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7308215" y="5762625"/>
            <a:ext cx="481330" cy="6731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src=http___5b0988e595225.cdn.sohucs.com_q_70,c_zoom,w_640_images_20171120_b30d26c14c6f4702893848fa27a38215.gif&amp;refer=http___5b0988e595225.cdn.sohuc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00530"/>
            <a:ext cx="3059430" cy="4748530"/>
          </a:xfrm>
          <a:prstGeom prst="rect">
            <a:avLst/>
          </a:prstGeom>
        </p:spPr>
      </p:pic>
      <p:sp>
        <p:nvSpPr>
          <p:cNvPr id="7169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1" name="文本框 1"/>
          <p:cNvSpPr txBox="1"/>
          <p:nvPr/>
        </p:nvSpPr>
        <p:spPr>
          <a:xfrm>
            <a:off x="120650" y="1195388"/>
            <a:ext cx="243141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一、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232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集结号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3203893" y="1700403"/>
          <a:ext cx="6273800" cy="4533900"/>
        </p:xfrm>
        <a:graphic>
          <a:graphicData uri="http://schemas.openxmlformats.org/drawingml/2006/table">
            <a:tbl>
              <a:tblPr/>
              <a:tblGrid>
                <a:gridCol w="379730"/>
                <a:gridCol w="941705"/>
                <a:gridCol w="516255"/>
                <a:gridCol w="379730"/>
                <a:gridCol w="584835"/>
                <a:gridCol w="379730"/>
                <a:gridCol w="941705"/>
                <a:gridCol w="516255"/>
                <a:gridCol w="379730"/>
                <a:gridCol w="584200"/>
              </a:tblGrid>
              <a:tr h="226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学号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姓名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性别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班级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序号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学号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姓名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性别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班级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2023210576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蔡迦南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2023210616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彭绍洋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cs typeface="Arial" panose="020B0604020202020204" pitchFamily="34" charset="0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2023210578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车蕊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钱家澍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2023210579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陈浩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邵宇震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陈琪琪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史东振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陈子建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王建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程天乐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王全洋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崔浩宇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2023210629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王思宇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2023210588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方景堂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王天慧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方政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王义琳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费韵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王智宇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何妍婷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魏志宏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赫宇豪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2023210636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邬凯伦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胡康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徐宗申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姬鹏炜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2023210641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杨义风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2023210599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姜少威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35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张海天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李俊杰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2023210646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张宇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2023210607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刘海静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2023210647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张玉满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18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马建钰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38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2023210648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张政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19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倪晨鸣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39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2023210650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周俊峰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084"/>
                    </a:solidFill>
                  </a:tcPr>
                </a:tc>
              </a:tr>
              <a:tr h="2159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2023210614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庞勇涛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男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40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2023210653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周芝燕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女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</a:rPr>
                        <a:t>232</a:t>
                      </a:r>
                      <a:endParaRPr lang="en-US" altLang="en-US" sz="1100">
                        <a:solidFill>
                          <a:srgbClr val="000000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308215" y="5301615"/>
            <a:ext cx="57150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99610" y="4601210"/>
            <a:ext cx="571500" cy="9169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499610" y="5733415"/>
            <a:ext cx="571500" cy="4737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308215" y="4845685"/>
            <a:ext cx="57150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308215" y="2348865"/>
            <a:ext cx="57150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499610" y="3501390"/>
            <a:ext cx="571500" cy="4286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499610" y="2781300"/>
            <a:ext cx="57150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7308215" y="1917065"/>
            <a:ext cx="571500" cy="2279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388"/>
            <a:ext cx="329057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23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必知道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班主任</a:t>
            </a:r>
            <a:endParaRPr lang="zh-CN" altLang="en-US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" y="6309360"/>
            <a:ext cx="66706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!!!!!!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办公室：信息楼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306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，联系电话：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18255000953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（微信同号）</a:t>
            </a:r>
            <a:endParaRPr lang="zh-CN" altLang="en-US" sz="1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9B4DXSLC~GWOTZA(S4BU$P3"/>
          <p:cNvPicPr>
            <a:picLocks noChangeAspect="1"/>
          </p:cNvPicPr>
          <p:nvPr/>
        </p:nvPicPr>
        <p:blipFill>
          <a:blip r:embed="rId1"/>
          <a:srcRect b="6668"/>
          <a:stretch>
            <a:fillRect/>
          </a:stretch>
        </p:blipFill>
        <p:spPr>
          <a:xfrm>
            <a:off x="4700905" y="2061210"/>
            <a:ext cx="2400935" cy="2892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7692"/>
          <a:stretch>
            <a:fillRect/>
          </a:stretch>
        </p:blipFill>
        <p:spPr>
          <a:xfrm>
            <a:off x="107315" y="2090420"/>
            <a:ext cx="2062480" cy="2880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b="18324"/>
          <a:stretch>
            <a:fillRect/>
          </a:stretch>
        </p:blipFill>
        <p:spPr>
          <a:xfrm>
            <a:off x="2309495" y="2061210"/>
            <a:ext cx="2159000" cy="2894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学院微信公众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70" y="3028315"/>
            <a:ext cx="1957070" cy="19570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80605" y="1988820"/>
            <a:ext cx="1698625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</a:pP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滁大信院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buClrTx/>
              <a:buSzTx/>
            </a:pP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微信公众号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115" y="5236210"/>
            <a:ext cx="88766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欢迎2023级萌新齐聚滁州学院计算机与信息工程学院！秋风徐徐，蔚园盎然。大学新生活，奋斗新征程，穷尽书海问苍生，学冠技能安太平！新时代的青年学子们，为你们加油！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388"/>
            <a:ext cx="329057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二、软件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23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必知道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班导师</a:t>
            </a:r>
            <a:endParaRPr lang="zh-CN" altLang="en-US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Y8[R2@(CK}9956_~}IQRXQU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505" y="1988820"/>
            <a:ext cx="3362960" cy="3686810"/>
          </a:xfrm>
          <a:prstGeom prst="rect">
            <a:avLst/>
          </a:prstGeom>
        </p:spPr>
      </p:pic>
      <p:pic>
        <p:nvPicPr>
          <p:cNvPr id="3" name="图片 2" descr="TL7O2C`XL2_`V8RIFG97F1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83710" y="1412875"/>
            <a:ext cx="4518660" cy="3671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83710" y="5300345"/>
            <a:ext cx="45358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班导师主要就是帮助大家学习，如果大家有学习疑惑、困扰，可以及时联系。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buClrTx/>
              <a:buSzTx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不要等到挂科的时候，让老师联系你。</a:t>
            </a:r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L_{29AE($S])@J5~22_1O[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2277110"/>
            <a:ext cx="5534025" cy="3829050"/>
          </a:xfrm>
          <a:prstGeom prst="rect">
            <a:avLst/>
          </a:prstGeom>
        </p:spPr>
      </p:pic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388"/>
            <a:ext cx="379857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二、软件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23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必知道</a:t>
            </a:r>
            <a:r>
              <a:rPr lang="en-US" alt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班主任助理</a:t>
            </a:r>
            <a:endParaRPr lang="zh-CN" altLang="en-US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3660" y="991235"/>
            <a:ext cx="3913505" cy="530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陈一凡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郭文豪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洪梦婷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宋兵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李博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4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宁文欣</a:t>
            </a:r>
            <a:endParaRPr lang="zh-CN" altLang="en-US" sz="4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文本框 10242"/>
          <p:cNvSpPr txBox="1"/>
          <p:nvPr/>
        </p:nvSpPr>
        <p:spPr>
          <a:xfrm>
            <a:off x="3924300" y="1557338"/>
            <a:ext cx="503396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5" name="文本框 1"/>
          <p:cNvSpPr txBox="1"/>
          <p:nvPr/>
        </p:nvSpPr>
        <p:spPr>
          <a:xfrm>
            <a:off x="120650" y="1195705"/>
            <a:ext cx="57531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altLang="en-US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三、</a:t>
            </a:r>
            <a:r>
              <a:rPr lang="zh-CN" sz="2000" b="1" dirty="0">
                <a:solidFill>
                  <a:srgbClr val="110B0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军训纪律安全</a:t>
            </a:r>
            <a:endParaRPr lang="zh-CN" sz="2000" b="1" dirty="0">
              <a:solidFill>
                <a:srgbClr val="110B0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src=http___www.ahyouth.com_uploads_allimg_110926_21332953L-2.jpg&amp;refer=http___www.ahyou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5555" y="1268730"/>
            <a:ext cx="3789680" cy="2475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15510" y="3717290"/>
            <a:ext cx="45961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latin typeface="华文新魏" panose="02010800040101010101" charset="-122"/>
                <a:ea typeface="华文新魏" panose="02010800040101010101" charset="-122"/>
              </a:rPr>
              <a:t>我们陪你走上舞台的路，舞台只属于你自己</a:t>
            </a:r>
            <a:endParaRPr lang="zh-CN" altLang="en-US" sz="14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070" y="1594485"/>
            <a:ext cx="4674870" cy="3011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军训意义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大学第一课，好坏全在这。思想和行动，青春与未来，快乐和收获。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、军训事务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时间要求、服装要求、场地要求、请假须知。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  <a:buClrTx/>
              <a:buSz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集体、帮扶、担当、向上向善。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、纪律强调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  <a:buClrTx/>
              <a:buSzTx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~)0PIOCV]3K[(9HA_2}YEYJ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2049" b="5860"/>
          <a:stretch>
            <a:fillRect/>
          </a:stretch>
        </p:blipFill>
        <p:spPr>
          <a:xfrm>
            <a:off x="151130" y="3933190"/>
            <a:ext cx="8807450" cy="248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719*3916*423*4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8.xml><?xml version="1.0" encoding="utf-8"?>
<p:tagLst xmlns:p="http://schemas.openxmlformats.org/presentationml/2006/main">
  <p:tag name="COMMONDATA" val="eyJoZGlkIjoiNmQwOGZlZjc5N2JkOWJhMWU1NTk3ZmM3NjZlNzUyM2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3138</Words>
  <Application>WPS 演示</Application>
  <PresentationFormat>在屏幕上显示</PresentationFormat>
  <Paragraphs>956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叶根友爵宋体</vt:lpstr>
      <vt:lpstr>Calibri</vt:lpstr>
      <vt:lpstr>黑体</vt:lpstr>
      <vt:lpstr>华文新魏</vt:lpstr>
      <vt:lpstr>Arial Unicode MS</vt:lpstr>
      <vt:lpstr>华文琥珀</vt:lpstr>
      <vt:lpstr>方正小标宋简体</vt:lpstr>
      <vt:lpstr>楷体</vt:lpstr>
      <vt:lpstr>方正全福体</vt:lpstr>
      <vt:lpstr>仿宋_GB2312</vt:lpstr>
      <vt:lpstr>华文行楷</vt:lpstr>
      <vt:lpstr>微软雅黑 Light</vt:lpstr>
      <vt:lpstr>幼圆</vt:lpstr>
      <vt:lpstr>默认设计模板</vt:lpstr>
      <vt:lpstr>自定义设计方案</vt:lpstr>
      <vt:lpstr>1_默认设计模板</vt:lpstr>
      <vt:lpstr>2022级物联网专业迎新班会暨军训动员大会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心理健康月活动总结</dc:title>
  <dc:creator>Administrator</dc:creator>
  <cp:lastModifiedBy>吴豹</cp:lastModifiedBy>
  <cp:revision>49</cp:revision>
  <dcterms:created xsi:type="dcterms:W3CDTF">2016-05-17T04:21:00Z</dcterms:created>
  <dcterms:modified xsi:type="dcterms:W3CDTF">2023-09-03T02:10:35Z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2052-12.1.0.15358</vt:lpwstr>
  </property>
  <property fmtid="{D5CDD505-2E9C-101B-9397-08002B2CF9AE}" pid="3" name="KSORubyTemplateID">
    <vt:lpwstr>8</vt:lpwstr>
  </property>
  <property fmtid="{D5CDD505-2E9C-101B-9397-08002B2CF9AE}" pid="4" name="ICV">
    <vt:lpwstr>9B037F7B2A6A4369AD4D9CE79F0DF1D0</vt:lpwstr>
  </property>
</Properties>
</file>