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sldIdLst>
    <p:sldId id="373" r:id="rId4"/>
    <p:sldId id="374" r:id="rId5"/>
    <p:sldId id="375" r:id="rId6"/>
    <p:sldId id="339" r:id="rId7"/>
    <p:sldId id="340" r:id="rId8"/>
    <p:sldId id="341" r:id="rId9"/>
    <p:sldId id="342" r:id="rId10"/>
    <p:sldId id="350" r:id="rId11"/>
    <p:sldId id="351" r:id="rId12"/>
    <p:sldId id="352" r:id="rId13"/>
    <p:sldId id="353" r:id="rId14"/>
    <p:sldId id="376" r:id="rId15"/>
    <p:sldId id="343" r:id="rId16"/>
    <p:sldId id="344" r:id="rId17"/>
    <p:sldId id="345" r:id="rId18"/>
    <p:sldId id="377" r:id="rId19"/>
    <p:sldId id="347" r:id="rId20"/>
    <p:sldId id="348" r:id="rId21"/>
    <p:sldId id="349" r:id="rId22"/>
    <p:sldId id="359" r:id="rId23"/>
    <p:sldId id="360" r:id="rId24"/>
    <p:sldId id="361" r:id="rId25"/>
    <p:sldId id="354" r:id="rId26"/>
    <p:sldId id="355" r:id="rId27"/>
    <p:sldId id="356" r:id="rId28"/>
    <p:sldId id="362" r:id="rId29"/>
    <p:sldId id="363" r:id="rId30"/>
    <p:sldId id="364" r:id="rId31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0038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533" y="610"/>
      </p:cViewPr>
      <p:guideLst>
        <p:guide orient="horz" pos="216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5" Type="http://schemas.openxmlformats.org/officeDocument/2006/relationships/tags" Target="tags/tag2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35CB-2FF6-461F-B7DB-01333A110B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4377C-EBD8-4696-96B3-30FF6F85B3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35CB-2FF6-461F-B7DB-01333A110B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4377C-EBD8-4696-96B3-30FF6F85B3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35CB-2FF6-461F-B7DB-01333A110B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4377C-EBD8-4696-96B3-30FF6F85B3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35CB-2FF6-461F-B7DB-01333A110B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4377C-EBD8-4696-96B3-30FF6F85B3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35CB-2FF6-461F-B7DB-01333A110B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4377C-EBD8-4696-96B3-30FF6F85B3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 userDrawn="1"/>
        </p:nvSpPr>
        <p:spPr>
          <a:xfrm>
            <a:off x="1050878" y="667109"/>
            <a:ext cx="10445225" cy="48926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>
              <a:lnSpc>
                <a:spcPct val="150000"/>
              </a:lnSpc>
            </a:pPr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版权声明</a:t>
            </a:r>
            <a:endParaRPr lang="zh-CN" alt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  <a:p>
            <a:pPr algn="just">
              <a:lnSpc>
                <a:spcPct val="150000"/>
              </a:lnSpc>
            </a:pPr>
            <a:endParaRPr lang="zh-CN" altLang="en-US" sz="1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感谢您</a:t>
            </a:r>
            <a:r>
              <a:rPr lang="zh-CN" altLang="en-US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下载办图网平台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上提供的</a:t>
            </a:r>
            <a:r>
              <a:rPr lang="en-US" altLang="zh-C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PPT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作品，为了您</a:t>
            </a:r>
            <a:r>
              <a:rPr lang="zh-CN" altLang="en-US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和办图网以及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原创作者的利益，请勿复制、传播、销售，否则将承担法律责任</a:t>
            </a:r>
            <a:r>
              <a:rPr lang="zh-CN" altLang="en-US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！办图网将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对作品进行维权，按照传播下载次数进行十倍的索取赔偿！</a:t>
            </a:r>
            <a:endParaRPr lang="en-US" altLang="zh-CN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  <a:p>
            <a:pPr algn="just">
              <a:lnSpc>
                <a:spcPct val="150000"/>
              </a:lnSpc>
            </a:pPr>
            <a:endParaRPr lang="zh-CN" alt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1.</a:t>
            </a:r>
            <a:r>
              <a:rPr lang="zh-CN" altLang="en-US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在办图网出售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的</a:t>
            </a:r>
            <a:r>
              <a:rPr lang="en-US" altLang="zh-C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PPT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模板是免版税类（</a:t>
            </a:r>
            <a:r>
              <a:rPr lang="en-US" altLang="zh-C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RF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：</a:t>
            </a:r>
            <a:r>
              <a:rPr lang="en-US" altLang="zh-C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Royalty-Free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）正版受</a:t>
            </a:r>
            <a:r>
              <a:rPr lang="en-US" altLang="zh-CN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《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中华人民共和国著作权法</a:t>
            </a:r>
            <a:r>
              <a:rPr lang="en-US" altLang="zh-CN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》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和</a:t>
            </a:r>
            <a:r>
              <a:rPr lang="en-US" altLang="zh-C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《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世界版权公约</a:t>
            </a:r>
            <a:r>
              <a:rPr lang="en-US" altLang="zh-C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》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的保护，作品的所有权、版权和著作权</a:t>
            </a:r>
            <a:r>
              <a:rPr lang="zh-CN" altLang="en-US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归办图网所有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，您下载的是</a:t>
            </a:r>
            <a:r>
              <a:rPr lang="en-US" altLang="zh-C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PPT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模板素材的使用权。</a:t>
            </a:r>
            <a:endParaRPr lang="zh-CN" alt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2.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不得</a:t>
            </a:r>
            <a:r>
              <a:rPr lang="zh-CN" altLang="en-US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将办图网的</a:t>
            </a:r>
            <a:r>
              <a:rPr lang="en-US" altLang="zh-C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PPT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模板、</a:t>
            </a:r>
            <a:r>
              <a:rPr lang="en-US" altLang="zh-C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PPT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  <a:p>
            <a:pPr algn="just">
              <a:lnSpc>
                <a:spcPct val="150000"/>
              </a:lnSpc>
            </a:pPr>
            <a:endParaRPr lang="zh-CN" alt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2447878" y="5356647"/>
            <a:ext cx="7297081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更多精品</a:t>
            </a:r>
            <a:r>
              <a:rPr lang="en-US" altLang="zh-CN" sz="2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PPT</a:t>
            </a:r>
            <a:r>
              <a:rPr lang="zh-CN" altLang="en-US" sz="2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模板</a:t>
            </a:r>
            <a:r>
              <a:rPr lang="zh-CN" altLang="en-US" sz="2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：</a:t>
            </a:r>
            <a:r>
              <a:rPr lang="en-US" altLang="zh-CN" sz="2000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www.888ppt.com</a:t>
            </a:r>
            <a:endParaRPr lang="en-US" altLang="zh-CN" sz="2000" b="1" dirty="0" smtClean="0"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bldLvl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35CB-2FF6-461F-B7DB-01333A110B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4377C-EBD8-4696-96B3-30FF6F85B3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35CB-2FF6-461F-B7DB-01333A110B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4377C-EBD8-4696-96B3-30FF6F85B3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35CB-2FF6-461F-B7DB-01333A110B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4377C-EBD8-4696-96B3-30FF6F85B3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35CB-2FF6-461F-B7DB-01333A110B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4377C-EBD8-4696-96B3-30FF6F85B3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35CB-2FF6-461F-B7DB-01333A110B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4377C-EBD8-4696-96B3-30FF6F85B3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 userDrawn="1"/>
        </p:nvSpPr>
        <p:spPr>
          <a:xfrm>
            <a:off x="1050878" y="667109"/>
            <a:ext cx="10445225" cy="48926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>
              <a:lnSpc>
                <a:spcPct val="150000"/>
              </a:lnSpc>
            </a:pPr>
            <a:r>
              <a:rPr lang="zh-CN" altLang="en-US" sz="3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版权声明</a:t>
            </a:r>
            <a:endParaRPr lang="zh-CN" alt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  <a:p>
            <a:pPr algn="just">
              <a:lnSpc>
                <a:spcPct val="150000"/>
              </a:lnSpc>
            </a:pPr>
            <a:endParaRPr lang="zh-CN" altLang="en-US" sz="14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感谢您</a:t>
            </a:r>
            <a:r>
              <a:rPr lang="zh-CN" altLang="en-US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下载办图网平台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上提供的</a:t>
            </a:r>
            <a:r>
              <a:rPr lang="en-US" altLang="zh-C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PPT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作品，为了您</a:t>
            </a:r>
            <a:r>
              <a:rPr lang="zh-CN" altLang="en-US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和办图网以及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原创作者的利益，请勿复制、传播、销售，否则将承担法律责任</a:t>
            </a:r>
            <a:r>
              <a:rPr lang="zh-CN" altLang="en-US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！办图网将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对作品进行维权，按照传播下载次数进行十倍的索取赔偿！</a:t>
            </a:r>
            <a:endParaRPr lang="en-US" altLang="zh-CN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  <a:p>
            <a:pPr algn="just">
              <a:lnSpc>
                <a:spcPct val="150000"/>
              </a:lnSpc>
            </a:pPr>
            <a:endParaRPr lang="zh-CN" alt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1.</a:t>
            </a:r>
            <a:r>
              <a:rPr lang="zh-CN" altLang="en-US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在办图网出售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的</a:t>
            </a:r>
            <a:r>
              <a:rPr lang="en-US" altLang="zh-C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PPT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模板是免版税类（</a:t>
            </a:r>
            <a:r>
              <a:rPr lang="en-US" altLang="zh-C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RF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：</a:t>
            </a:r>
            <a:r>
              <a:rPr lang="en-US" altLang="zh-C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Royalty-Free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）正版受</a:t>
            </a:r>
            <a:r>
              <a:rPr lang="en-US" altLang="zh-CN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《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中华人民共和国著作权法</a:t>
            </a:r>
            <a:r>
              <a:rPr lang="en-US" altLang="zh-CN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》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和</a:t>
            </a:r>
            <a:r>
              <a:rPr lang="en-US" altLang="zh-C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《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世界版权公约</a:t>
            </a:r>
            <a:r>
              <a:rPr lang="en-US" altLang="zh-C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》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的保护，作品的所有权、版权和著作权</a:t>
            </a:r>
            <a:r>
              <a:rPr lang="zh-CN" altLang="en-US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归办图网所有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，您下载的是</a:t>
            </a:r>
            <a:r>
              <a:rPr lang="en-US" altLang="zh-C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PPT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模板素材的使用权。</a:t>
            </a:r>
            <a:endParaRPr lang="zh-CN" alt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zh-C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2.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不得</a:t>
            </a:r>
            <a:r>
              <a:rPr lang="zh-CN" altLang="en-US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将办图网的</a:t>
            </a:r>
            <a:r>
              <a:rPr lang="en-US" altLang="zh-C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PPT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模板、</a:t>
            </a:r>
            <a:r>
              <a:rPr lang="en-US" altLang="zh-C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PPT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  <a:p>
            <a:pPr algn="just">
              <a:lnSpc>
                <a:spcPct val="150000"/>
              </a:lnSpc>
            </a:pPr>
            <a:endParaRPr lang="zh-CN" alt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2447878" y="5356647"/>
            <a:ext cx="7297081" cy="400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更多精品</a:t>
            </a:r>
            <a:r>
              <a:rPr lang="en-US" altLang="zh-CN" sz="2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PPT</a:t>
            </a:r>
            <a:r>
              <a:rPr lang="zh-CN" altLang="en-US" sz="2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模板</a:t>
            </a:r>
            <a:r>
              <a:rPr lang="zh-CN" altLang="en-US" sz="2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：</a:t>
            </a:r>
            <a:r>
              <a:rPr lang="en-US" altLang="zh-CN" sz="2000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www.888ppt.com</a:t>
            </a:r>
            <a:endParaRPr lang="en-US" altLang="zh-CN" sz="2000" b="1" dirty="0" smtClean="0"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bldLvl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35CB-2FF6-461F-B7DB-01333A110B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4377C-EBD8-4696-96B3-30FF6F85B3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35CB-2FF6-461F-B7DB-01333A110B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4377C-EBD8-4696-96B3-30FF6F85B3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35CB-2FF6-461F-B7DB-01333A110B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4377C-EBD8-4696-96B3-30FF6F85B3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35CB-2FF6-461F-B7DB-01333A110B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4377C-EBD8-4696-96B3-30FF6F85B3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35CB-2FF6-461F-B7DB-01333A110B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4377C-EBD8-4696-96B3-30FF6F85B3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35CB-2FF6-461F-B7DB-01333A110B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4377C-EBD8-4696-96B3-30FF6F85B3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35CB-2FF6-461F-B7DB-01333A110B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4377C-EBD8-4696-96B3-30FF6F85B3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35CB-2FF6-461F-B7DB-01333A110B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4377C-EBD8-4696-96B3-30FF6F85B3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35CB-2FF6-461F-B7DB-01333A110B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4377C-EBD8-4696-96B3-30FF6F85B3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35CB-2FF6-461F-B7DB-01333A110B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4377C-EBD8-4696-96B3-30FF6F85B3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35CB-2FF6-461F-B7DB-01333A110B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4377C-EBD8-4696-96B3-30FF6F85B3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35CB-2FF6-461F-B7DB-01333A110B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4377C-EBD8-4696-96B3-30FF6F85B3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2.png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4" Type="http://schemas.openxmlformats.org/officeDocument/2006/relationships/theme" Target="../theme/theme2.xml"/><Relationship Id="rId13" Type="http://schemas.openxmlformats.org/officeDocument/2006/relationships/image" Target="../media/image3.png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8AC135CB-2FF6-461F-B7DB-01333A110BC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55C4377C-EBD8-4696-96B3-30FF6F85B393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24" y="217165"/>
            <a:ext cx="11762505" cy="646666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8AC135CB-2FF6-461F-B7DB-01333A110BC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55C4377C-EBD8-4696-96B3-30FF6F85B393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矩形 7"/>
          <p:cNvSpPr/>
          <p:nvPr userDrawn="1"/>
        </p:nvSpPr>
        <p:spPr>
          <a:xfrm>
            <a:off x="293914" y="272143"/>
            <a:ext cx="11593286" cy="6302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microsoft.com/office/2007/relationships/hdphoto" Target="../media/image19.wdp"/><Relationship Id="rId2" Type="http://schemas.openxmlformats.org/officeDocument/2006/relationships/image" Target="../media/image18.png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8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1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8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2.png"/><Relationship Id="rId2" Type="http://schemas.openxmlformats.org/officeDocument/2006/relationships/tags" Target="../tags/tag1.xml"/><Relationship Id="rId1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1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1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1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1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1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1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1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1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microsoft.com/office/2007/relationships/hdphoto" Target="../media/image12.wdp"/><Relationship Id="rId2" Type="http://schemas.openxmlformats.org/officeDocument/2006/relationships/image" Target="../media/image11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microsoft.com/office/2007/relationships/hdphoto" Target="../media/image17.wdp"/><Relationship Id="rId2" Type="http://schemas.openxmlformats.org/officeDocument/2006/relationships/image" Target="../media/image16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60124" y="277874"/>
            <a:ext cx="11071751" cy="5764246"/>
            <a:chOff x="560124" y="277874"/>
            <a:chExt cx="11071751" cy="576424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124" y="815880"/>
              <a:ext cx="11071751" cy="522624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7466" y="277874"/>
              <a:ext cx="749582" cy="803123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74213" y="277874"/>
              <a:ext cx="749582" cy="803123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24" y="1241688"/>
            <a:ext cx="9565854" cy="202760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775" y="2159000"/>
            <a:ext cx="5588635" cy="5588635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3090236" y="3404405"/>
            <a:ext cx="5261847" cy="468713"/>
            <a:chOff x="5004832" y="2386660"/>
            <a:chExt cx="5261847" cy="468713"/>
          </a:xfrm>
          <a:solidFill>
            <a:srgbClr val="FFC000"/>
          </a:solidFill>
        </p:grpSpPr>
        <p:sp>
          <p:nvSpPr>
            <p:cNvPr id="25" name="圆角矩形 16"/>
            <p:cNvSpPr/>
            <p:nvPr/>
          </p:nvSpPr>
          <p:spPr>
            <a:xfrm>
              <a:off x="5004832" y="2386660"/>
              <a:ext cx="5261847" cy="46871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5337906" y="2420962"/>
              <a:ext cx="4595423" cy="39878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阿里巴巴普惠体 B" panose="00020600040101010101" charset="-122"/>
                  <a:ea typeface="阿里巴巴普惠体 B" panose="00020600040101010101" charset="-122"/>
                </a:rPr>
                <a:t>202</a:t>
              </a:r>
              <a:r>
                <a:rPr lang="en-US" altLang="zh-CN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阿里巴巴普惠体 B" panose="00020600040101010101" charset="-122"/>
                  <a:ea typeface="阿里巴巴普惠体 B" panose="00020600040101010101" charset="-122"/>
                </a:rPr>
                <a:t>3</a:t>
              </a:r>
              <a:r>
                <a: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阿里巴巴普惠体 B" panose="00020600040101010101" charset="-122"/>
                  <a:ea typeface="阿里巴巴普惠体 B" panose="00020600040101010101" charset="-122"/>
                </a:rPr>
                <a:t>年国家网络安全宣传周</a:t>
              </a:r>
              <a:endPara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阿里巴巴普惠体 B" panose="00020600040101010101" charset="-122"/>
                <a:ea typeface="阿里巴巴普惠体 B" panose="00020600040101010101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114425" y="1830705"/>
            <a:ext cx="94303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dirty="0">
                <a:solidFill>
                  <a:schemeClr val="bg1"/>
                </a:solidFill>
                <a:latin typeface="阿里巴巴普惠体 B" panose="00020600040101010101" charset="-122"/>
                <a:ea typeface="阿里巴巴普惠体 B" panose="00020600040101010101" charset="-122"/>
                <a:cs typeface="字魂5号-无外润黑体" panose="00000500000000000000" charset="-122"/>
                <a:sym typeface="+mn-ea"/>
              </a:rPr>
              <a:t>网络安全教育主题班会</a:t>
            </a:r>
            <a:endParaRPr lang="zh-CN" altLang="en-US" sz="8000" dirty="0">
              <a:solidFill>
                <a:schemeClr val="bg1"/>
              </a:solidFill>
              <a:latin typeface="阿里巴巴普惠体 B" panose="00020600040101010101" charset="-122"/>
              <a:ea typeface="阿里巴巴普惠体 B" panose="00020600040101010101" charset="-122"/>
              <a:cs typeface="字魂5号-无外润黑体" panose="000005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421" y="391886"/>
            <a:ext cx="623137" cy="62448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019558" y="519463"/>
            <a:ext cx="609600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rgbClr val="00388D"/>
                </a:solidFill>
                <a:latin typeface="阿里巴巴普惠体 B" panose="00020600040101010101" charset="-122"/>
                <a:ea typeface="阿里巴巴普惠体 B" panose="00020600040101010101" charset="-122"/>
                <a:cs typeface="字魂5号-无外润黑体" panose="00000500000000000000" charset="-122"/>
                <a:sym typeface="+mn-ea"/>
              </a:rPr>
              <a:t>网络安全相关战略法规</a:t>
            </a:r>
            <a:endParaRPr lang="zh-CN" altLang="en-US" sz="1800" dirty="0">
              <a:solidFill>
                <a:srgbClr val="00388D"/>
              </a:solidFill>
              <a:latin typeface="阿里巴巴普惠体 B" panose="00020600040101010101" charset="-122"/>
              <a:ea typeface="阿里巴巴普惠体 B" panose="00020600040101010101" charset="-122"/>
              <a:cs typeface="字魂5号-无外润黑体" panose="00000500000000000000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018857" y="1762579"/>
            <a:ext cx="10154285" cy="4103370"/>
            <a:chOff x="1019175" y="2089150"/>
            <a:chExt cx="10154285" cy="4103370"/>
          </a:xfrm>
        </p:grpSpPr>
        <p:sp>
          <p:nvSpPr>
            <p:cNvPr id="2" name="文本框 1"/>
            <p:cNvSpPr txBox="1"/>
            <p:nvPr/>
          </p:nvSpPr>
          <p:spPr>
            <a:xfrm>
              <a:off x="1019175" y="2531110"/>
              <a:ext cx="10154285" cy="36614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342900" lvl="0" indent="-342900" algn="just">
                <a:lnSpc>
                  <a:spcPct val="200000"/>
                </a:lnSpc>
                <a:buClrTx/>
                <a:buSzTx/>
                <a:buFont typeface="+mj-lt"/>
                <a:buAutoNum type="arabicPeriod"/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  <a:sym typeface="+mn-ea"/>
                </a:rPr>
                <a:t>坚持：</a:t>
              </a: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  <a:sym typeface="+mn-ea"/>
                </a:rPr>
                <a:t>网络安全为人民、网络安全靠人民,保障个人信息安全，维护公民在网络空间的合法权益。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  <a:sym typeface="+mn-ea"/>
              </a:endParaRPr>
            </a:p>
            <a:p>
              <a:pPr marL="342900" lvl="0" indent="-342900" algn="just">
                <a:lnSpc>
                  <a:spcPct val="200000"/>
                </a:lnSpc>
                <a:buClrTx/>
                <a:buSzTx/>
                <a:buFont typeface="+mj-lt"/>
                <a:buAutoNum type="arabicPeriod"/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  <a:sym typeface="+mn-ea"/>
                </a:rPr>
                <a:t>坚持：</a:t>
              </a: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  <a:sym typeface="+mn-ea"/>
                </a:rPr>
                <a:t>网络安全教育、技术、产业融合发展，形成人才培养、技术创新、产业发展的良性生态。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  <a:sym typeface="+mn-ea"/>
              </a:endParaRPr>
            </a:p>
            <a:p>
              <a:pPr marL="342900" lvl="0" indent="-342900" algn="just">
                <a:lnSpc>
                  <a:spcPct val="200000"/>
                </a:lnSpc>
                <a:buClrTx/>
                <a:buSzTx/>
                <a:buFont typeface="+mj-lt"/>
                <a:buAutoNum type="arabicPeriod"/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  <a:sym typeface="+mn-ea"/>
                </a:rPr>
                <a:t>坚持：</a:t>
              </a: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  <a:sym typeface="+mn-ea"/>
                </a:rPr>
                <a:t>促进发展和依法管理相统一，既大力培育人工智能、物联网、下一代通信网络等新技术新应用，又积极利用法律法规和标准规范引导新技术应用。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  <a:sym typeface="+mn-ea"/>
              </a:endParaRPr>
            </a:p>
            <a:p>
              <a:pPr marL="342900" lvl="0" indent="-342900" algn="just">
                <a:lnSpc>
                  <a:spcPct val="200000"/>
                </a:lnSpc>
                <a:buClrTx/>
                <a:buSzTx/>
                <a:buFont typeface="+mj-lt"/>
                <a:buAutoNum type="arabicPeriod"/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  <a:sym typeface="+mn-ea"/>
                </a:rPr>
                <a:t>坚持：</a:t>
              </a: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  <a:sym typeface="+mn-ea"/>
                </a:rPr>
                <a:t>安全可控和开放创新并重，立足于开放环境维护网络安全，加强国际交流合作，提升广大人民群众在网络空间的获得感、幸福感、安全感。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  <a:sym typeface="+mn-ea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019175" y="2089150"/>
              <a:ext cx="448183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800" b="1" dirty="0">
                  <a:solidFill>
                    <a:srgbClr val="00388D"/>
                  </a:solidFill>
                  <a:latin typeface="阿里巴巴普惠体 B" panose="00020600040101010101" charset="-122"/>
                  <a:ea typeface="阿里巴巴普惠体 B" panose="00020600040101010101" charset="-122"/>
                  <a:sym typeface="+mn-ea"/>
                </a:rPr>
                <a:t>国家网络安全工作四个坚持</a:t>
              </a:r>
              <a:endParaRPr lang="zh-CN" altLang="en-US" sz="2800" b="1" dirty="0">
                <a:solidFill>
                  <a:srgbClr val="00388D"/>
                </a:solidFill>
                <a:latin typeface="阿里巴巴普惠体 B" panose="00020600040101010101" charset="-122"/>
                <a:ea typeface="阿里巴巴普惠体 B" panose="00020600040101010101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421" y="391886"/>
            <a:ext cx="623137" cy="62448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019558" y="519463"/>
            <a:ext cx="609600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rgbClr val="00388D"/>
                </a:solidFill>
                <a:latin typeface="阿里巴巴普惠体 B" panose="00020600040101010101" charset="-122"/>
                <a:ea typeface="阿里巴巴普惠体 B" panose="00020600040101010101" charset="-122"/>
                <a:cs typeface="字魂5号-无外润黑体" panose="00000500000000000000" charset="-122"/>
                <a:sym typeface="+mn-ea"/>
              </a:rPr>
              <a:t>网络安全相关战略法规</a:t>
            </a:r>
            <a:endParaRPr lang="zh-CN" altLang="en-US" sz="1800" dirty="0">
              <a:solidFill>
                <a:srgbClr val="00388D"/>
              </a:solidFill>
              <a:latin typeface="阿里巴巴普惠体 B" panose="00020600040101010101" charset="-122"/>
              <a:ea typeface="阿里巴巴普惠体 B" panose="00020600040101010101" charset="-122"/>
              <a:cs typeface="字魂5号-无外润黑体" panose="00000500000000000000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019558" y="2046242"/>
            <a:ext cx="5849329" cy="3876040"/>
            <a:chOff x="1283970" y="2242185"/>
            <a:chExt cx="5849329" cy="3876040"/>
          </a:xfrm>
        </p:grpSpPr>
        <p:sp>
          <p:nvSpPr>
            <p:cNvPr id="6" name="文本框 5"/>
            <p:cNvSpPr txBox="1"/>
            <p:nvPr/>
          </p:nvSpPr>
          <p:spPr>
            <a:xfrm>
              <a:off x="1459231" y="2703195"/>
              <a:ext cx="5674068" cy="341503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just" fontAlgn="auto">
                <a:lnSpc>
                  <a:spcPct val="200000"/>
                </a:lnSpc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</a:rPr>
                <a:t>2016年11月7日，国家颁布《中华人民共和国网络安全法》，自2017年6月1日起施行。这是我国第一部全面规范网络空间安全管理方面问题的基础性法律，是我国网络空间法治建设的重要里程碑，是依法治网、化解网络风险的法律重器，是让互联网在法治轨道上健康运行的重要保障。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283970" y="2242185"/>
              <a:ext cx="514858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2800" b="1" dirty="0">
                  <a:solidFill>
                    <a:srgbClr val="00388D"/>
                  </a:solidFill>
                  <a:latin typeface="阿里巴巴普惠体 B" panose="00020600040101010101" charset="-122"/>
                  <a:ea typeface="阿里巴巴普惠体 B" panose="00020600040101010101" charset="-122"/>
                  <a:sym typeface="+mn-ea"/>
                </a:rPr>
                <a:t>《中华人民共和国网络安全法》</a:t>
              </a:r>
              <a:endParaRPr lang="zh-CN" altLang="en-US" sz="2800" b="1" dirty="0">
                <a:solidFill>
                  <a:srgbClr val="00388D"/>
                </a:solidFill>
                <a:latin typeface="阿里巴巴普惠体 B" panose="00020600040101010101" charset="-122"/>
                <a:ea typeface="阿里巴巴普惠体 B" panose="00020600040101010101" charset="-122"/>
                <a:sym typeface="+mn-ea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818" b="353"/>
          <a:stretch>
            <a:fillRect/>
          </a:stretch>
        </p:blipFill>
        <p:spPr>
          <a:xfrm>
            <a:off x="6868887" y="1686580"/>
            <a:ext cx="3962686" cy="39812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60124" y="277874"/>
            <a:ext cx="11071751" cy="5764246"/>
            <a:chOff x="560124" y="277874"/>
            <a:chExt cx="11071751" cy="576424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124" y="815880"/>
              <a:ext cx="11071751" cy="522624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7466" y="277874"/>
              <a:ext cx="749582" cy="803123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74213" y="277874"/>
              <a:ext cx="749582" cy="803123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2077499" y="2139690"/>
            <a:ext cx="3427307" cy="829945"/>
          </a:xfrm>
          <a:prstGeom prst="rect">
            <a:avLst/>
          </a:prstGeom>
          <a:solidFill>
            <a:srgbClr val="FF595D"/>
          </a:solidFill>
        </p:spPr>
        <p:txBody>
          <a:bodyPr vert="horz" wrap="square" rtlCol="0">
            <a:spAutoFit/>
            <a:scene3d>
              <a:camera prst="perspectiveFront"/>
              <a:lightRig rig="threePt" dir="t"/>
            </a:scene3d>
          </a:bodyPr>
          <a:lstStyle/>
          <a:p>
            <a:pPr algn="ctr"/>
            <a:r>
              <a:rPr lang="en-US" altLang="zh-CN" sz="48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优设标题黑" panose="00000500000000000000" pitchFamily="2" charset="-122"/>
                <a:ea typeface="优设标题黑" panose="00000500000000000000" pitchFamily="2" charset="-122"/>
                <a:cs typeface="经典综艺体简" panose="02010609000101010101" pitchFamily="49" charset="-122"/>
              </a:rPr>
              <a:t>PART 02</a:t>
            </a:r>
            <a:endParaRPr lang="en-US" altLang="zh-CN" sz="480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优设标题黑" panose="00000500000000000000" pitchFamily="2" charset="-122"/>
              <a:ea typeface="优设标题黑" panose="00000500000000000000" pitchFamily="2" charset="-122"/>
              <a:cs typeface="经典综艺体简" panose="02010609000101010101" pitchFamily="49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04903" y="2216711"/>
            <a:ext cx="4541515" cy="368770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189355" y="3391535"/>
            <a:ext cx="5415280" cy="19380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p>
            <a:pPr algn="ctr"/>
            <a:r>
              <a:rPr lang="zh-CN" alt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经典雅黑" panose="00000500000000000000" charset="-122"/>
                <a:ea typeface="字魂经典雅黑" panose="00000500000000000000" charset="-122"/>
              </a:rPr>
              <a:t>网络安全靠</a:t>
            </a:r>
            <a:endParaRPr lang="zh-CN" altLang="en-US" sz="6000" dirty="0">
              <a:solidFill>
                <a:schemeClr val="tx1">
                  <a:lumMod val="75000"/>
                  <a:lumOff val="25000"/>
                </a:schemeClr>
              </a:solidFill>
              <a:latin typeface="字魂经典雅黑" panose="00000500000000000000" charset="-122"/>
              <a:ea typeface="字魂经典雅黑" panose="00000500000000000000" charset="-122"/>
            </a:endParaRPr>
          </a:p>
          <a:p>
            <a:pPr algn="ctr"/>
            <a:r>
              <a:rPr lang="zh-CN" alt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经典雅黑" panose="00000500000000000000" charset="-122"/>
                <a:ea typeface="字魂经典雅黑" panose="00000500000000000000" charset="-122"/>
              </a:rPr>
              <a:t>人民</a:t>
            </a:r>
            <a:endParaRPr lang="zh-CN" altLang="en-US" sz="6000" dirty="0">
              <a:solidFill>
                <a:schemeClr val="tx1">
                  <a:lumMod val="75000"/>
                  <a:lumOff val="25000"/>
                </a:schemeClr>
              </a:solidFill>
              <a:latin typeface="字魂经典雅黑" panose="00000500000000000000" charset="-122"/>
              <a:ea typeface="字魂经典雅黑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421" y="391886"/>
            <a:ext cx="623137" cy="62448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019558" y="519463"/>
            <a:ext cx="609600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rgbClr val="00388D"/>
                </a:solidFill>
                <a:latin typeface="阿里巴巴普惠体 B" panose="00020600040101010101" charset="-122"/>
                <a:ea typeface="阿里巴巴普惠体 B" panose="00020600040101010101" charset="-122"/>
                <a:cs typeface="字魂5号-无外润黑体" panose="00000500000000000000" charset="-122"/>
                <a:sym typeface="+mn-ea"/>
              </a:rPr>
              <a:t>网络安全靠人民</a:t>
            </a:r>
            <a:endParaRPr lang="zh-CN" altLang="en-US" sz="1800" dirty="0">
              <a:solidFill>
                <a:srgbClr val="00388D"/>
              </a:solidFill>
              <a:latin typeface="阿里巴巴普惠体 B" panose="00020600040101010101" charset="-122"/>
              <a:ea typeface="阿里巴巴普惠体 B" panose="00020600040101010101" charset="-122"/>
              <a:cs typeface="字魂5号-无外润黑体" panose="00000500000000000000" charset="-122"/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743720" y="2357715"/>
            <a:ext cx="7613015" cy="2448381"/>
            <a:chOff x="932473" y="2237972"/>
            <a:chExt cx="7613015" cy="2448381"/>
          </a:xfrm>
        </p:grpSpPr>
        <p:sp>
          <p:nvSpPr>
            <p:cNvPr id="2" name="文本框 1"/>
            <p:cNvSpPr txBox="1"/>
            <p:nvPr/>
          </p:nvSpPr>
          <p:spPr>
            <a:xfrm>
              <a:off x="932473" y="2237972"/>
              <a:ext cx="305054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B" panose="00020600040101010101" charset="-122"/>
                  <a:ea typeface="阿里巴巴普惠体 B" panose="00020600040101010101" charset="-122"/>
                  <a:sym typeface="+mn-ea"/>
                </a:rPr>
                <a:t>网络安全工作职责</a:t>
              </a:r>
              <a:endPara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sym typeface="+mn-ea"/>
              </a:endParaRP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932473" y="3646858"/>
              <a:ext cx="7153910" cy="1039495"/>
              <a:chOff x="1437640" y="3778250"/>
              <a:chExt cx="7153910" cy="1039495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1437640" y="4449445"/>
                <a:ext cx="5596255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dirty="0">
                    <a:latin typeface="阿里巴巴普惠体 B" panose="00020600040101010101" charset="-122"/>
                    <a:ea typeface="阿里巴巴普惠体 B" panose="00020600040101010101" charset="-122"/>
                    <a:sym typeface="+mn-ea"/>
                  </a:rPr>
                  <a:t>在各自职责范围内负责网络安全保护和监督管理工作</a:t>
                </a:r>
                <a:endParaRPr lang="zh-CN" altLang="en-US" dirty="0">
                  <a:latin typeface="阿里巴巴普惠体 B" panose="00020600040101010101" charset="-122"/>
                  <a:ea typeface="阿里巴巴普惠体 B" panose="00020600040101010101" charset="-122"/>
                  <a:sym typeface="+mn-ea"/>
                </a:endParaRPr>
              </a:p>
            </p:txBody>
          </p:sp>
          <p:grpSp>
            <p:nvGrpSpPr>
              <p:cNvPr id="5" name="组合 4"/>
              <p:cNvGrpSpPr/>
              <p:nvPr/>
            </p:nvGrpSpPr>
            <p:grpSpPr>
              <a:xfrm>
                <a:off x="1530985" y="3778250"/>
                <a:ext cx="2515235" cy="455930"/>
                <a:chOff x="2533" y="4915"/>
                <a:chExt cx="2761" cy="718"/>
              </a:xfrm>
            </p:grpSpPr>
            <p:sp>
              <p:nvSpPr>
                <p:cNvPr id="16" name="矩形 15"/>
                <p:cNvSpPr/>
                <p:nvPr/>
              </p:nvSpPr>
              <p:spPr>
                <a:xfrm>
                  <a:off x="2533" y="4915"/>
                  <a:ext cx="2760" cy="718"/>
                </a:xfrm>
                <a:prstGeom prst="rect">
                  <a:avLst/>
                </a:prstGeom>
                <a:solidFill>
                  <a:srgbClr val="00388D"/>
                </a:solidFill>
                <a:ln>
                  <a:solidFill>
                    <a:srgbClr val="00388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7" name="文本框 16"/>
                <p:cNvSpPr txBox="1"/>
                <p:nvPr/>
              </p:nvSpPr>
              <p:spPr>
                <a:xfrm>
                  <a:off x="2533" y="4946"/>
                  <a:ext cx="2761" cy="6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zh-CN" altLang="en-US" sz="20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阿里巴巴普惠体 B" panose="00020600040101010101" charset="-122"/>
                      <a:ea typeface="阿里巴巴普惠体 B" panose="00020600040101010101" charset="-122"/>
                      <a:sym typeface="+mn-ea"/>
                    </a:rPr>
                    <a:t>国务院电信主管部门</a:t>
                  </a:r>
                  <a:endParaRPr lang="zh-CN" alt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阿里巴巴普惠体 B" panose="00020600040101010101" charset="-122"/>
                    <a:ea typeface="阿里巴巴普惠体 B" panose="00020600040101010101" charset="-122"/>
                    <a:sym typeface="+mn-ea"/>
                  </a:endParaRPr>
                </a:p>
              </p:txBody>
            </p:sp>
          </p:grpSp>
          <p:grpSp>
            <p:nvGrpSpPr>
              <p:cNvPr id="6" name="组合 5"/>
              <p:cNvGrpSpPr/>
              <p:nvPr/>
            </p:nvGrpSpPr>
            <p:grpSpPr>
              <a:xfrm>
                <a:off x="4862195" y="3778250"/>
                <a:ext cx="1200150" cy="455930"/>
                <a:chOff x="2533" y="4915"/>
                <a:chExt cx="2761" cy="718"/>
              </a:xfrm>
            </p:grpSpPr>
            <p:sp>
              <p:nvSpPr>
                <p:cNvPr id="12" name="矩形 11"/>
                <p:cNvSpPr/>
                <p:nvPr/>
              </p:nvSpPr>
              <p:spPr>
                <a:xfrm>
                  <a:off x="2533" y="4915"/>
                  <a:ext cx="2760" cy="718"/>
                </a:xfrm>
                <a:prstGeom prst="rect">
                  <a:avLst/>
                </a:prstGeom>
                <a:solidFill>
                  <a:srgbClr val="00388D"/>
                </a:solidFill>
                <a:ln>
                  <a:solidFill>
                    <a:srgbClr val="00388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" name="文本框 13"/>
                <p:cNvSpPr txBox="1"/>
                <p:nvPr/>
              </p:nvSpPr>
              <p:spPr>
                <a:xfrm>
                  <a:off x="2533" y="4946"/>
                  <a:ext cx="2761" cy="6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zh-CN" altLang="en-US" sz="20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阿里巴巴普惠体 B" panose="00020600040101010101" charset="-122"/>
                      <a:ea typeface="阿里巴巴普惠体 B" panose="00020600040101010101" charset="-122"/>
                      <a:sym typeface="+mn-ea"/>
                    </a:rPr>
                    <a:t>公安部门</a:t>
                  </a:r>
                  <a:endParaRPr lang="zh-CN" alt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阿里巴巴普惠体 B" panose="00020600040101010101" charset="-122"/>
                    <a:ea typeface="阿里巴巴普惠体 B" panose="00020600040101010101" charset="-122"/>
                    <a:sym typeface="+mn-ea"/>
                  </a:endParaRPr>
                </a:p>
              </p:txBody>
            </p:sp>
          </p:grpSp>
          <p:grpSp>
            <p:nvGrpSpPr>
              <p:cNvPr id="7" name="组合 6"/>
              <p:cNvGrpSpPr/>
              <p:nvPr/>
            </p:nvGrpSpPr>
            <p:grpSpPr>
              <a:xfrm>
                <a:off x="6878320" y="3778250"/>
                <a:ext cx="1713230" cy="455930"/>
                <a:chOff x="2533" y="4915"/>
                <a:chExt cx="2760" cy="718"/>
              </a:xfrm>
            </p:grpSpPr>
            <p:sp>
              <p:nvSpPr>
                <p:cNvPr id="10" name="矩形 9"/>
                <p:cNvSpPr/>
                <p:nvPr/>
              </p:nvSpPr>
              <p:spPr>
                <a:xfrm>
                  <a:off x="2533" y="4915"/>
                  <a:ext cx="2760" cy="718"/>
                </a:xfrm>
                <a:prstGeom prst="rect">
                  <a:avLst/>
                </a:prstGeom>
                <a:solidFill>
                  <a:srgbClr val="00388D"/>
                </a:solidFill>
                <a:ln>
                  <a:solidFill>
                    <a:srgbClr val="00388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" name="文本框 10"/>
                <p:cNvSpPr txBox="1"/>
                <p:nvPr/>
              </p:nvSpPr>
              <p:spPr>
                <a:xfrm>
                  <a:off x="2533" y="4946"/>
                  <a:ext cx="2760" cy="6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zh-CN" altLang="en-US" sz="20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阿里巴巴普惠体 B" panose="00020600040101010101" charset="-122"/>
                      <a:ea typeface="阿里巴巴普惠体 B" panose="00020600040101010101" charset="-122"/>
                      <a:sym typeface="+mn-ea"/>
                    </a:rPr>
                    <a:t>其他有关机关</a:t>
                  </a:r>
                  <a:endParaRPr lang="zh-CN" alt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阿里巴巴普惠体 B" panose="00020600040101010101" charset="-122"/>
                    <a:ea typeface="阿里巴巴普惠体 B" panose="00020600040101010101" charset="-122"/>
                    <a:sym typeface="+mn-ea"/>
                  </a:endParaRPr>
                </a:p>
              </p:txBody>
            </p:sp>
          </p:grpSp>
          <p:sp>
            <p:nvSpPr>
              <p:cNvPr id="8" name="文本框 7"/>
              <p:cNvSpPr txBox="1"/>
              <p:nvPr/>
            </p:nvSpPr>
            <p:spPr>
              <a:xfrm>
                <a:off x="4207510" y="3820160"/>
                <a:ext cx="506730" cy="3987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00388D"/>
                    </a:solidFill>
                    <a:latin typeface="阿里巴巴普惠体 B" panose="00020600040101010101" charset="-122"/>
                    <a:ea typeface="阿里巴巴普惠体 B" panose="00020600040101010101" charset="-122"/>
                  </a:rPr>
                  <a:t>VS</a:t>
                </a:r>
                <a:endParaRPr lang="en-US" altLang="zh-CN" sz="2000" b="1" dirty="0">
                  <a:solidFill>
                    <a:srgbClr val="00388D"/>
                  </a:solidFill>
                  <a:latin typeface="阿里巴巴普惠体 B" panose="00020600040101010101" charset="-122"/>
                  <a:ea typeface="阿里巴巴普惠体 B" panose="00020600040101010101" charset="-122"/>
                </a:endParaRPr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6233160" y="3797935"/>
                <a:ext cx="506730" cy="3987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00388D"/>
                    </a:solidFill>
                    <a:latin typeface="阿里巴巴普惠体 B" panose="00020600040101010101" charset="-122"/>
                    <a:ea typeface="阿里巴巴普惠体 B" panose="00020600040101010101" charset="-122"/>
                  </a:rPr>
                  <a:t>VS</a:t>
                </a:r>
                <a:endParaRPr lang="en-US" altLang="zh-CN" sz="2000" b="1" dirty="0">
                  <a:solidFill>
                    <a:srgbClr val="00388D"/>
                  </a:solidFill>
                  <a:latin typeface="阿里巴巴普惠体 B" panose="00020600040101010101" charset="-122"/>
                  <a:ea typeface="阿里巴巴普惠体 B" panose="00020600040101010101" charset="-122"/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932473" y="2975207"/>
              <a:ext cx="7613015" cy="398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B" panose="00020600040101010101" charset="-122"/>
                  <a:ea typeface="阿里巴巴普惠体 B" panose="00020600040101010101" charset="-122"/>
                  <a:sym typeface="+mn-ea"/>
                </a:rPr>
                <a:t>国家网信部门负责统筹协调网络安全工作和相关监督管理工作。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sym typeface="+mn-ea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97742" y="1782939"/>
            <a:ext cx="3304401" cy="40861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421" y="391886"/>
            <a:ext cx="623137" cy="62448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019558" y="519463"/>
            <a:ext cx="609600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>
                <a:solidFill>
                  <a:srgbClr val="00388D"/>
                </a:solidFill>
                <a:latin typeface="阿里巴巴普惠体 B" panose="00020600040101010101" charset="-122"/>
                <a:ea typeface="阿里巴巴普惠体 B" panose="00020600040101010101" charset="-122"/>
                <a:cs typeface="字魂5号-无外润黑体" panose="00000500000000000000" charset="-122"/>
                <a:sym typeface="+mn-ea"/>
              </a:rPr>
              <a:t>网络安全靠人民</a:t>
            </a:r>
            <a:endParaRPr lang="zh-CN" altLang="en-US" sz="1800" dirty="0">
              <a:solidFill>
                <a:srgbClr val="00388D"/>
              </a:solidFill>
              <a:latin typeface="阿里巴巴普惠体 B" panose="00020600040101010101" charset="-122"/>
              <a:ea typeface="阿里巴巴普惠体 B" panose="00020600040101010101" charset="-122"/>
              <a:cs typeface="字魂5号-无外润黑体" panose="00000500000000000000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07989" y="1615860"/>
            <a:ext cx="10776022" cy="4189017"/>
            <a:chOff x="707989" y="1561432"/>
            <a:chExt cx="10776022" cy="4189017"/>
          </a:xfrm>
        </p:grpSpPr>
        <p:sp>
          <p:nvSpPr>
            <p:cNvPr id="2" name="文本框 1"/>
            <p:cNvSpPr txBox="1"/>
            <p:nvPr/>
          </p:nvSpPr>
          <p:spPr>
            <a:xfrm>
              <a:off x="707989" y="2212229"/>
              <a:ext cx="10776022" cy="353822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>
                <a:lnSpc>
                  <a:spcPct val="200000"/>
                </a:lnSpc>
                <a:buClrTx/>
                <a:buSzTx/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  <a:sym typeface="+mn-ea"/>
                </a:rPr>
                <a:t>遵守宪法法律，遵守公共秩序，尊重社会公德，不得危害网络安全，不得利用网络从事危害国家安全、荣誉和利益，煽动颠覆国家政权、推翻社会主义制度，煽动分裂国家破坏国家统一，宣扬恐怖主义、极端主义宣扬民族仇恨、民族歧视，传播暴力、淫秽色情信息，编造、传播虚假信息扰乱经济秩序和社会秩序，以及侵害他人名誉、隐私、知识产权和其他合法权益等活动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  <a:sym typeface="+mn-ea"/>
              </a:endParaRPr>
            </a:p>
            <a:p>
              <a:pPr lvl="0">
                <a:lnSpc>
                  <a:spcPct val="200000"/>
                </a:lnSpc>
                <a:buClrTx/>
                <a:buSzTx/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  <a:sym typeface="+mn-ea"/>
                </a:rPr>
                <a:t>不得从事危害网络安全的活动，亦不得为之提供程序、工具和帮助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  <a:sym typeface="+mn-ea"/>
              </a:endParaRPr>
            </a:p>
            <a:p>
              <a:pPr lvl="0">
                <a:lnSpc>
                  <a:spcPct val="200000"/>
                </a:lnSpc>
                <a:buClrTx/>
                <a:buSzTx/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  <a:sym typeface="+mn-ea"/>
                </a:rPr>
                <a:t>不得设立用于实施违法犯罪活动的网站、通讯群组，不得利用网络发布涉及违法犯罪活动的信息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  <a:sym typeface="+mn-ea"/>
              </a:endParaRPr>
            </a:p>
            <a:p>
              <a:pPr lvl="0">
                <a:lnSpc>
                  <a:spcPct val="200000"/>
                </a:lnSpc>
                <a:buClrTx/>
                <a:buSzTx/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  <a:sym typeface="+mn-ea"/>
                </a:rPr>
                <a:t>在电子信息、应用软件中，不得设置恶意程序，不得含有法律、行政法规禁止发布或者传输的信息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  <a:sym typeface="+mn-ea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707989" y="1561432"/>
              <a:ext cx="6096000" cy="521970"/>
            </a:xfrm>
            <a:prstGeom prst="rect">
              <a:avLst/>
            </a:prstGeom>
            <a:solidFill>
              <a:srgbClr val="00388D"/>
            </a:solidFill>
            <a:ln>
              <a:solidFill>
                <a:srgbClr val="00388D"/>
              </a:solidFill>
            </a:ln>
          </p:spPr>
          <p:txBody>
            <a:bodyPr wrap="square" rtlCol="0">
              <a:spAutoFit/>
            </a:bodyPr>
            <a:lstStyle/>
            <a:p>
              <a:pPr marL="457200" lvl="0" indent="-457200" algn="l">
                <a:buClrTx/>
                <a:buSzTx/>
                <a:buFont typeface="Wingdings" panose="05000000000000000000" pitchFamily="2" charset="2"/>
                <a:buChar char="n"/>
              </a:pPr>
              <a:r>
                <a:rPr lang="zh-CN" altLang="en-US" sz="2800" b="1" dirty="0">
                  <a:solidFill>
                    <a:schemeClr val="bg1"/>
                  </a:solidFill>
                  <a:latin typeface="阿里巴巴普惠体 B" panose="00020600040101010101" charset="-122"/>
                  <a:ea typeface="阿里巴巴普惠体 B" panose="00020600040101010101" charset="-122"/>
                  <a:sym typeface="+mn-ea"/>
                </a:rPr>
                <a:t>公民、组织维护网络安全的义务</a:t>
              </a:r>
              <a:endParaRPr lang="zh-CN" altLang="en-US" sz="2800" b="1" dirty="0">
                <a:solidFill>
                  <a:schemeClr val="bg1"/>
                </a:solidFill>
                <a:latin typeface="阿里巴巴普惠体 B" panose="00020600040101010101" charset="-122"/>
                <a:ea typeface="阿里巴巴普惠体 B" panose="00020600040101010101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421" y="391886"/>
            <a:ext cx="623137" cy="62448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019558" y="519463"/>
            <a:ext cx="609600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>
                <a:solidFill>
                  <a:srgbClr val="00388D"/>
                </a:solidFill>
                <a:latin typeface="阿里巴巴普惠体 B" panose="00020600040101010101" charset="-122"/>
                <a:ea typeface="阿里巴巴普惠体 B" panose="00020600040101010101" charset="-122"/>
                <a:cs typeface="字魂5号-无外润黑体" panose="00000500000000000000" charset="-122"/>
                <a:sym typeface="+mn-ea"/>
              </a:rPr>
              <a:t>网络安全靠人民</a:t>
            </a:r>
            <a:endParaRPr lang="zh-CN" altLang="en-US" sz="1800" dirty="0">
              <a:solidFill>
                <a:srgbClr val="00388D"/>
              </a:solidFill>
              <a:latin typeface="阿里巴巴普惠体 B" panose="00020600040101010101" charset="-122"/>
              <a:ea typeface="阿里巴巴普惠体 B" panose="00020600040101010101" charset="-122"/>
              <a:cs typeface="字魂5号-无外润黑体" panose="00000500000000000000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751613" y="2509520"/>
            <a:ext cx="6711043" cy="2828925"/>
            <a:chOff x="1409699" y="2433320"/>
            <a:chExt cx="6711043" cy="2828925"/>
          </a:xfrm>
        </p:grpSpPr>
        <p:sp>
          <p:nvSpPr>
            <p:cNvPr id="2" name="文本框 1"/>
            <p:cNvSpPr txBox="1"/>
            <p:nvPr/>
          </p:nvSpPr>
          <p:spPr>
            <a:xfrm>
              <a:off x="1409699" y="2955290"/>
              <a:ext cx="6711043" cy="230695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457200" lvl="0" indent="-457200">
                <a:lnSpc>
                  <a:spcPct val="200000"/>
                </a:lnSpc>
                <a:buClrTx/>
                <a:buSzTx/>
                <a:buFont typeface="+mj-lt"/>
                <a:buAutoNum type="arabicPeriod"/>
              </a:pPr>
              <a:r>
                <a:rPr lang="zh-CN" altLang="en-US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  <a:sym typeface="+mn-ea"/>
                </a:rPr>
                <a:t>国家保护公民、法人和其他组织依法使用网络的权利，促进网络接入普及，提升网络服务水平，为社会提供安全、便利的网络服务,保障网络信息依法有序自由流动</a:t>
              </a:r>
              <a:endParaRPr lang="zh-CN" altLang="en-US" dirty="0"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  <a:sym typeface="+mn-ea"/>
              </a:endParaRPr>
            </a:p>
            <a:p>
              <a:pPr marL="457200" lvl="0" indent="-457200">
                <a:lnSpc>
                  <a:spcPct val="200000"/>
                </a:lnSpc>
                <a:buClrTx/>
                <a:buSzTx/>
                <a:buFont typeface="+mj-lt"/>
                <a:buAutoNum type="arabicPeriod"/>
              </a:pPr>
              <a:r>
                <a:rPr lang="zh-CN" altLang="en-US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  <a:sym typeface="+mn-ea"/>
                </a:rPr>
                <a:t>对危害网络安全的行为有权向网信、电信、公安等部门举报</a:t>
              </a:r>
              <a:endParaRPr lang="zh-CN" altLang="en-US" dirty="0"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  <a:sym typeface="+mn-ea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409700" y="2433320"/>
              <a:ext cx="5251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2800" b="1" dirty="0">
                  <a:solidFill>
                    <a:srgbClr val="00388D"/>
                  </a:solidFill>
                  <a:latin typeface="阿里巴巴普惠体 B" panose="00020600040101010101" charset="-122"/>
                  <a:ea typeface="阿里巴巴普惠体 B" panose="00020600040101010101" charset="-122"/>
                  <a:sym typeface="+mn-ea"/>
                </a:rPr>
                <a:t>公民、组织维护网络安全的权利</a:t>
              </a:r>
              <a:endParaRPr lang="zh-CN" altLang="en-US" sz="2800" b="1" dirty="0">
                <a:solidFill>
                  <a:srgbClr val="00388D"/>
                </a:solidFill>
                <a:latin typeface="阿里巴巴普惠体 B" panose="00020600040101010101" charset="-122"/>
                <a:ea typeface="阿里巴巴普惠体 B" panose="00020600040101010101" charset="-122"/>
                <a:sym typeface="+mn-ea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675" y="1288143"/>
            <a:ext cx="4281714" cy="42817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60124" y="277874"/>
            <a:ext cx="11071751" cy="5764246"/>
            <a:chOff x="560124" y="277874"/>
            <a:chExt cx="11071751" cy="576424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124" y="815880"/>
              <a:ext cx="11071751" cy="522624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7466" y="277874"/>
              <a:ext cx="749582" cy="803123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74213" y="277874"/>
              <a:ext cx="749582" cy="803123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2077499" y="2139690"/>
            <a:ext cx="3427307" cy="829945"/>
          </a:xfrm>
          <a:prstGeom prst="rect">
            <a:avLst/>
          </a:prstGeom>
          <a:solidFill>
            <a:srgbClr val="FF595D"/>
          </a:solidFill>
        </p:spPr>
        <p:txBody>
          <a:bodyPr vert="horz" wrap="square" rtlCol="0">
            <a:spAutoFit/>
            <a:scene3d>
              <a:camera prst="perspectiveFront"/>
              <a:lightRig rig="threePt" dir="t"/>
            </a:scene3d>
          </a:bodyPr>
          <a:lstStyle/>
          <a:p>
            <a:pPr algn="ctr"/>
            <a:r>
              <a:rPr lang="en-US" altLang="zh-CN" sz="48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优设标题黑" panose="00000500000000000000" pitchFamily="2" charset="-122"/>
                <a:ea typeface="优设标题黑" panose="00000500000000000000" pitchFamily="2" charset="-122"/>
                <a:cs typeface="经典综艺体简" panose="02010609000101010101" pitchFamily="49" charset="-122"/>
              </a:rPr>
              <a:t>PART 03</a:t>
            </a:r>
            <a:endParaRPr lang="en-US" altLang="zh-CN" sz="480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优设标题黑" panose="00000500000000000000" pitchFamily="2" charset="-122"/>
              <a:ea typeface="优设标题黑" panose="00000500000000000000" pitchFamily="2" charset="-122"/>
              <a:cs typeface="经典综艺体简" panose="02010609000101010101" pitchFamily="49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04903" y="2216711"/>
            <a:ext cx="4541515" cy="368770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189355" y="3391535"/>
            <a:ext cx="5415280" cy="19380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p>
            <a:pPr algn="ctr"/>
            <a:r>
              <a:rPr lang="zh-CN" alt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经典雅黑" panose="00000500000000000000" charset="-122"/>
                <a:ea typeface="字魂经典雅黑" panose="00000500000000000000" charset="-122"/>
              </a:rPr>
              <a:t>网络安全</a:t>
            </a:r>
            <a:endParaRPr lang="zh-CN" altLang="en-US" sz="6000" dirty="0">
              <a:solidFill>
                <a:schemeClr val="tx1">
                  <a:lumMod val="75000"/>
                  <a:lumOff val="25000"/>
                </a:schemeClr>
              </a:solidFill>
              <a:latin typeface="字魂经典雅黑" panose="00000500000000000000" charset="-122"/>
              <a:ea typeface="字魂经典雅黑" panose="00000500000000000000" charset="-122"/>
            </a:endParaRPr>
          </a:p>
          <a:p>
            <a:pPr algn="ctr"/>
            <a:r>
              <a:rPr lang="zh-CN" alt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经典雅黑" panose="00000500000000000000" charset="-122"/>
                <a:ea typeface="字魂经典雅黑" panose="00000500000000000000" charset="-122"/>
              </a:rPr>
              <a:t>防骗秘籍</a:t>
            </a:r>
            <a:endParaRPr lang="zh-CN" altLang="en-US" sz="6000" dirty="0">
              <a:solidFill>
                <a:schemeClr val="tx1">
                  <a:lumMod val="75000"/>
                  <a:lumOff val="25000"/>
                </a:schemeClr>
              </a:solidFill>
              <a:latin typeface="字魂经典雅黑" panose="00000500000000000000" charset="-122"/>
              <a:ea typeface="字魂经典雅黑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421" y="391886"/>
            <a:ext cx="623137" cy="62448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019558" y="519463"/>
            <a:ext cx="609600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rgbClr val="00388D"/>
                </a:solidFill>
                <a:latin typeface="阿里巴巴普惠体 B" panose="00020600040101010101" charset="-122"/>
                <a:ea typeface="阿里巴巴普惠体 B" panose="00020600040101010101" charset="-122"/>
                <a:cs typeface="字魂5号-无外润黑体" panose="00000500000000000000" charset="-122"/>
                <a:sym typeface="+mn-ea"/>
              </a:rPr>
              <a:t>网络安全防骗秘籍</a:t>
            </a:r>
            <a:endParaRPr lang="zh-CN" altLang="en-US" sz="1800" dirty="0">
              <a:solidFill>
                <a:srgbClr val="00388D"/>
              </a:solidFill>
              <a:latin typeface="阿里巴巴普惠体 B" panose="00020600040101010101" charset="-122"/>
              <a:ea typeface="阿里巴巴普惠体 B" panose="00020600040101010101" charset="-122"/>
              <a:cs typeface="字魂5号-无外润黑体" panose="00000500000000000000" charset="-122"/>
              <a:sym typeface="+mn-ea"/>
            </a:endParaRPr>
          </a:p>
        </p:txBody>
      </p:sp>
      <p:sp>
        <p:nvSpPr>
          <p:cNvPr id="2" name="Title 6"/>
          <p:cNvSpPr txBox="1"/>
          <p:nvPr>
            <p:custDataLst>
              <p:tags r:id="rId2"/>
            </p:custDataLst>
          </p:nvPr>
        </p:nvSpPr>
        <p:spPr>
          <a:xfrm>
            <a:off x="1433014" y="2239645"/>
            <a:ext cx="4662986" cy="3169285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sp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285750" lvl="0" indent="-285750" algn="l">
              <a:lnSpc>
                <a:spcPct val="2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00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  <a:sym typeface="+mn-ea"/>
              </a:rPr>
              <a:t>在了解法律知识的同时，还要学习更多的网络安全知识</a:t>
            </a:r>
            <a:endParaRPr lang="zh-CN" altLang="en-US" sz="2000" spc="0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B" panose="00020600040101010101" charset="-122"/>
              <a:ea typeface="阿里巴巴普惠体 B" panose="00020600040101010101" charset="-122"/>
              <a:cs typeface="思源黑体 CN Normal" panose="020B0400000000000000" charset="-122"/>
              <a:sym typeface="+mn-ea"/>
            </a:endParaRPr>
          </a:p>
          <a:p>
            <a:pPr marL="285750" lvl="0" indent="-285750" algn="l">
              <a:lnSpc>
                <a:spcPct val="2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00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  <a:sym typeface="+mn-ea"/>
              </a:rPr>
              <a:t>作为网络的参与者</a:t>
            </a:r>
            <a:endParaRPr lang="zh-CN" altLang="en-US" sz="2000" spc="0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B" panose="00020600040101010101" charset="-122"/>
              <a:ea typeface="阿里巴巴普惠体 B" panose="00020600040101010101" charset="-122"/>
              <a:cs typeface="思源黑体 CN Normal" panose="020B0400000000000000" charset="-122"/>
              <a:sym typeface="+mn-ea"/>
            </a:endParaRPr>
          </a:p>
          <a:p>
            <a:pPr marL="285750" lvl="0" indent="-285750" algn="l">
              <a:lnSpc>
                <a:spcPct val="2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00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  <a:sym typeface="+mn-ea"/>
              </a:rPr>
              <a:t>只有不断提升自我防范意识</a:t>
            </a:r>
            <a:endParaRPr lang="zh-CN" altLang="en-US" sz="2000" spc="0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B" panose="00020600040101010101" charset="-122"/>
              <a:ea typeface="阿里巴巴普惠体 B" panose="00020600040101010101" charset="-122"/>
              <a:cs typeface="思源黑体 CN Normal" panose="020B0400000000000000" charset="-122"/>
              <a:sym typeface="+mn-ea"/>
            </a:endParaRPr>
          </a:p>
          <a:p>
            <a:pPr marL="285750" lvl="0" indent="-285750" algn="l">
              <a:lnSpc>
                <a:spcPct val="2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000" spc="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  <a:sym typeface="+mn-ea"/>
              </a:rPr>
              <a:t>才能更有效的识破网络诈骗</a:t>
            </a:r>
            <a:endParaRPr lang="zh-CN" altLang="en-US" sz="2000" spc="0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B" panose="00020600040101010101" charset="-122"/>
              <a:ea typeface="阿里巴巴普惠体 B" panose="00020600040101010101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054" y="2121684"/>
            <a:ext cx="4662985" cy="33131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421" y="391886"/>
            <a:ext cx="623137" cy="62448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019558" y="519463"/>
            <a:ext cx="609600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rgbClr val="00388D"/>
                </a:solidFill>
                <a:latin typeface="阿里巴巴普惠体 B" panose="00020600040101010101" charset="-122"/>
                <a:ea typeface="阿里巴巴普惠体 B" panose="00020600040101010101" charset="-122"/>
                <a:cs typeface="字魂5号-无外润黑体" panose="00000500000000000000" charset="-122"/>
                <a:sym typeface="+mn-ea"/>
              </a:rPr>
              <a:t>网络安全防骗秘籍</a:t>
            </a:r>
            <a:endParaRPr lang="zh-CN" altLang="en-US" sz="1800" dirty="0">
              <a:solidFill>
                <a:srgbClr val="00388D"/>
              </a:solidFill>
              <a:latin typeface="阿里巴巴普惠体 B" panose="00020600040101010101" charset="-122"/>
              <a:ea typeface="阿里巴巴普惠体 B" panose="00020600040101010101" charset="-122"/>
              <a:cs typeface="字魂5号-无外润黑体" panose="00000500000000000000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89592" y="1143949"/>
            <a:ext cx="5355771" cy="5355771"/>
            <a:chOff x="275772" y="918029"/>
            <a:chExt cx="5355771" cy="535577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772" y="918029"/>
              <a:ext cx="5355771" cy="5355771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 rot="19870355">
              <a:off x="735512" y="1783779"/>
              <a:ext cx="280924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B" panose="00020600040101010101" charset="-122"/>
                  <a:ea typeface="阿里巴巴普惠体 B" panose="00020600040101010101" charset="-122"/>
                  <a:sym typeface="+mn-ea"/>
                </a:rPr>
                <a:t>日常安全陷阱防范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sym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987470" y="1458381"/>
            <a:ext cx="6398985" cy="2148205"/>
            <a:chOff x="5259615" y="1781900"/>
            <a:chExt cx="6398985" cy="2148205"/>
          </a:xfrm>
        </p:grpSpPr>
        <p:sp>
          <p:nvSpPr>
            <p:cNvPr id="5" name="文本框 4"/>
            <p:cNvSpPr txBox="1"/>
            <p:nvPr/>
          </p:nvSpPr>
          <p:spPr>
            <a:xfrm>
              <a:off x="5259615" y="2184490"/>
              <a:ext cx="6398985" cy="174561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indent="0" algn="l" fontAlgn="auto">
                <a:lnSpc>
                  <a:spcPct val="168000"/>
                </a:lnSpc>
              </a:pPr>
              <a:r>
                <a:rPr lang="zh-CN" altLang="en-US" sz="1600" b="1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</a:rPr>
                <a:t>现象:</a:t>
              </a:r>
              <a:r>
                <a:rPr lang="zh-CN" altLang="en-US" sz="1600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</a:rPr>
                <a:t>现在恶意APP程序越来越多，各类非官方下载渠道常被恶意应用。</a:t>
              </a:r>
              <a:endParaRPr lang="zh-CN" altLang="en-US" sz="1600" dirty="0"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</a:endParaRPr>
            </a:p>
            <a:p>
              <a:pPr indent="0" algn="l" fontAlgn="auto">
                <a:lnSpc>
                  <a:spcPct val="168000"/>
                </a:lnSpc>
              </a:pPr>
              <a:r>
                <a:rPr lang="zh-CN" altLang="en-US" sz="1600" b="1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</a:rPr>
                <a:t>建议:</a:t>
              </a:r>
              <a:r>
                <a:rPr lang="zh-CN" altLang="en-US" sz="1600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</a:rPr>
                <a:t>手机用户不使用来历不明的APP，使用正规渠道下载、安装时要注意“应用权限”与产品功能是否直接相关、使用防病毒软件，为手机安全加上防护网</a:t>
              </a:r>
              <a:endParaRPr lang="zh-CN" altLang="en-US" sz="1600" dirty="0"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5271045" y="1781900"/>
              <a:ext cx="3822700" cy="39878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marL="342900" indent="-342900" algn="l">
                <a:buFont typeface="Wingdings" panose="05000000000000000000" pitchFamily="2" charset="2"/>
                <a:buChar char="n"/>
              </a:pPr>
              <a:r>
                <a:rPr lang="zh-CN" altLang="en-US" sz="2000" b="1" dirty="0">
                  <a:solidFill>
                    <a:srgbClr val="00388D"/>
                  </a:solidFill>
                  <a:effectLst/>
                  <a:latin typeface="阿里巴巴普惠体 B" panose="00020600040101010101" charset="-122"/>
                  <a:ea typeface="阿里巴巴普惠体 B" panose="00020600040101010101" charset="-122"/>
                  <a:cs typeface="字魂95号-手刻宋" panose="00000500000000000000" charset="-122"/>
                  <a:sym typeface="+mn-ea"/>
                </a:rPr>
                <a:t>陷阱一：使用手机APP要谨慎</a:t>
              </a:r>
              <a:endParaRPr lang="zh-CN" altLang="en-US" sz="2000" b="1" dirty="0">
                <a:solidFill>
                  <a:srgbClr val="00388D"/>
                </a:solidFill>
                <a:effectLst/>
                <a:latin typeface="阿里巴巴普惠体 B" panose="00020600040101010101" charset="-122"/>
                <a:ea typeface="阿里巴巴普惠体 B" panose="00020600040101010101" charset="-122"/>
                <a:cs typeface="字魂95号-手刻宋" panose="00000500000000000000" charset="-122"/>
                <a:sym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987471" y="3808511"/>
            <a:ext cx="6398985" cy="2463800"/>
            <a:chOff x="5259615" y="1781900"/>
            <a:chExt cx="6398985" cy="2463800"/>
          </a:xfrm>
        </p:grpSpPr>
        <p:sp>
          <p:nvSpPr>
            <p:cNvPr id="9" name="文本框 8"/>
            <p:cNvSpPr txBox="1"/>
            <p:nvPr/>
          </p:nvSpPr>
          <p:spPr>
            <a:xfrm>
              <a:off x="5259615" y="2184490"/>
              <a:ext cx="6398985" cy="20612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indent="0" algn="just" fontAlgn="auto">
                <a:lnSpc>
                  <a:spcPct val="200000"/>
                </a:lnSpc>
              </a:pPr>
              <a:r>
                <a:rPr lang="zh-CN" altLang="en-US" sz="1600" b="1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</a:rPr>
                <a:t>现象:</a:t>
              </a:r>
              <a:r>
                <a:rPr lang="zh-CN" altLang="en-US" sz="1600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</a:rPr>
                <a:t>安卓root和苹果越狱会带来便利，可以安装更多软件，实现更多高级功能。但如果安装到恶意APP，可以读写删除手机文件、监听截取手机短信等。</a:t>
              </a:r>
              <a:endParaRPr lang="zh-CN" altLang="en-US" sz="1600" dirty="0"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</a:endParaRPr>
            </a:p>
            <a:p>
              <a:pPr indent="0" algn="just" fontAlgn="auto">
                <a:lnSpc>
                  <a:spcPct val="200000"/>
                </a:lnSpc>
              </a:pPr>
              <a:r>
                <a:rPr lang="zh-CN" altLang="en-US" sz="1600" b="1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</a:rPr>
                <a:t>建议:</a:t>
              </a:r>
              <a:r>
                <a:rPr lang="zh-CN" altLang="en-US" sz="1600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</a:rPr>
                <a:t>非专业人员切勿越狱或root，且要在官方市场下载应用。</a:t>
              </a:r>
              <a:endParaRPr lang="zh-CN" altLang="en-US" sz="1600" dirty="0"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271045" y="1781900"/>
              <a:ext cx="4077335" cy="39878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marL="342900" lvl="0" indent="-342900" algn="l">
                <a:buClrTx/>
                <a:buSzTx/>
                <a:buFont typeface="Wingdings" panose="05000000000000000000" pitchFamily="2" charset="2"/>
                <a:buChar char="n"/>
              </a:pPr>
              <a:r>
                <a:rPr lang="zh-CN" altLang="en-US" sz="2000" b="1" dirty="0">
                  <a:solidFill>
                    <a:srgbClr val="00388D"/>
                  </a:solidFill>
                  <a:effectLst/>
                  <a:latin typeface="阿里巴巴普惠体 B" panose="00020600040101010101" charset="-122"/>
                  <a:ea typeface="阿里巴巴普惠体 B" panose="00020600040101010101" charset="-122"/>
                  <a:cs typeface="字魂95号-手刻宋" panose="00000500000000000000" charset="-122"/>
                  <a:sym typeface="+mn-ea"/>
                </a:rPr>
                <a:t>陷阱二：手机越狱和root要慎重</a:t>
              </a:r>
              <a:endParaRPr lang="zh-CN" altLang="en-US" sz="2000" b="1" dirty="0">
                <a:solidFill>
                  <a:srgbClr val="00388D"/>
                </a:solidFill>
                <a:effectLst/>
                <a:latin typeface="阿里巴巴普惠体 B" panose="00020600040101010101" charset="-122"/>
                <a:ea typeface="阿里巴巴普惠体 B" panose="00020600040101010101" charset="-122"/>
                <a:cs typeface="字魂95号-手刻宋" panose="00000500000000000000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421" y="391886"/>
            <a:ext cx="623137" cy="62448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019558" y="519463"/>
            <a:ext cx="609600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rgbClr val="00388D"/>
                </a:solidFill>
                <a:latin typeface="阿里巴巴普惠体 B" panose="00020600040101010101" charset="-122"/>
                <a:ea typeface="阿里巴巴普惠体 B" panose="00020600040101010101" charset="-122"/>
                <a:cs typeface="字魂5号-无外润黑体" panose="00000500000000000000" charset="-122"/>
                <a:sym typeface="+mn-ea"/>
              </a:rPr>
              <a:t>网络安全防骗秘籍</a:t>
            </a:r>
            <a:endParaRPr lang="zh-CN" altLang="en-US" sz="1800" dirty="0">
              <a:solidFill>
                <a:srgbClr val="00388D"/>
              </a:solidFill>
              <a:latin typeface="阿里巴巴普惠体 B" panose="00020600040101010101" charset="-122"/>
              <a:ea typeface="阿里巴巴普惠体 B" panose="00020600040101010101" charset="-122"/>
              <a:cs typeface="字魂5号-无外润黑体" panose="00000500000000000000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82320" y="1539239"/>
            <a:ext cx="10648224" cy="1905837"/>
            <a:chOff x="782320" y="1539239"/>
            <a:chExt cx="10648224" cy="1905837"/>
          </a:xfrm>
        </p:grpSpPr>
        <p:sp>
          <p:nvSpPr>
            <p:cNvPr id="2" name="文本框 1"/>
            <p:cNvSpPr txBox="1"/>
            <p:nvPr/>
          </p:nvSpPr>
          <p:spPr>
            <a:xfrm>
              <a:off x="782320" y="1876626"/>
              <a:ext cx="10648224" cy="156845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indent="0" algn="l" fontAlgn="auto">
                <a:lnSpc>
                  <a:spcPct val="200000"/>
                </a:lnSpc>
              </a:pPr>
              <a:r>
                <a:rPr lang="zh-CN" altLang="en-US" sz="1600" b="1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</a:rPr>
                <a:t>现象:</a:t>
              </a:r>
              <a:r>
                <a:rPr lang="zh-CN" altLang="en-US" sz="1600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</a:rPr>
                <a:t>不法分子将手机病毒伪装成微信红包诱导消费者领取，遇到陌生人发送“红包”不要乱点，很可能带有病毒。</a:t>
              </a:r>
              <a:endParaRPr lang="zh-CN" altLang="en-US" sz="1600" dirty="0"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</a:endParaRPr>
            </a:p>
            <a:p>
              <a:pPr indent="0" algn="l" fontAlgn="auto">
                <a:lnSpc>
                  <a:spcPct val="200000"/>
                </a:lnSpc>
              </a:pPr>
              <a:r>
                <a:rPr lang="zh-CN" altLang="en-US" sz="1600" b="1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</a:rPr>
                <a:t>建议:</a:t>
              </a:r>
              <a:r>
                <a:rPr lang="zh-CN" altLang="en-US" sz="1600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</a:rPr>
                <a:t>如果点开红包需要填写个人信息等，肯定是骗局，要第一时间关闭手机网络，修改网银、支付宝等密码，然后通过正规途径删除</a:t>
              </a:r>
              <a:endParaRPr lang="zh-CN" altLang="en-US" sz="1600" dirty="0"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782320" y="1539239"/>
              <a:ext cx="3608070" cy="36830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l"/>
              <a:r>
                <a:rPr lang="zh-CN" altLang="en-US" b="1" dirty="0">
                  <a:solidFill>
                    <a:srgbClr val="00388D"/>
                  </a:solidFill>
                  <a:effectLst/>
                  <a:latin typeface="阿里巴巴普惠体 B" panose="00020600040101010101" charset="-122"/>
                  <a:ea typeface="阿里巴巴普惠体 B" panose="00020600040101010101" charset="-122"/>
                  <a:cs typeface="字魂95号-手刻宋" panose="00000500000000000000" charset="-122"/>
                  <a:sym typeface="+mn-ea"/>
                </a:rPr>
                <a:t>陷阱三：陌生人发微信红包勿乱点</a:t>
              </a:r>
              <a:endParaRPr lang="zh-CN" altLang="en-US" b="1" dirty="0">
                <a:solidFill>
                  <a:srgbClr val="00388D"/>
                </a:solidFill>
                <a:effectLst/>
                <a:latin typeface="阿里巴巴普惠体 B" panose="00020600040101010101" charset="-122"/>
                <a:ea typeface="阿里巴巴普惠体 B" panose="00020600040101010101" charset="-122"/>
                <a:cs typeface="字魂95号-手刻宋" panose="00000500000000000000" charset="-122"/>
                <a:sym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525679" y="3226525"/>
            <a:ext cx="5893435" cy="2954293"/>
            <a:chOff x="5525679" y="3226525"/>
            <a:chExt cx="5893435" cy="2954293"/>
          </a:xfrm>
        </p:grpSpPr>
        <p:sp>
          <p:nvSpPr>
            <p:cNvPr id="4" name="文本框 3"/>
            <p:cNvSpPr txBox="1"/>
            <p:nvPr/>
          </p:nvSpPr>
          <p:spPr>
            <a:xfrm>
              <a:off x="5525679" y="3226525"/>
              <a:ext cx="2922270" cy="36830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b="1" dirty="0">
                  <a:solidFill>
                    <a:srgbClr val="00388D"/>
                  </a:solidFill>
                  <a:effectLst/>
                  <a:latin typeface="阿里巴巴普惠体 B" panose="00020600040101010101" charset="-122"/>
                  <a:ea typeface="阿里巴巴普惠体 B" panose="00020600040101010101" charset="-122"/>
                  <a:cs typeface="字魂95号-手刻宋" panose="00000500000000000000" charset="-122"/>
                  <a:sym typeface="+mn-ea"/>
                </a:rPr>
                <a:t>陷阱四：摄像头攻击多留心</a:t>
              </a:r>
              <a:endParaRPr lang="zh-CN" altLang="en-US" b="1" dirty="0">
                <a:solidFill>
                  <a:srgbClr val="00388D"/>
                </a:solidFill>
                <a:effectLst/>
                <a:latin typeface="阿里巴巴普惠体 B" panose="00020600040101010101" charset="-122"/>
                <a:ea typeface="阿里巴巴普惠体 B" panose="00020600040101010101" charset="-122"/>
                <a:cs typeface="字魂95号-手刻宋" panose="00000500000000000000" charset="-122"/>
                <a:sym typeface="+mn-ea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525679" y="3627483"/>
              <a:ext cx="5893435" cy="25533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indent="0" algn="just" fontAlgn="auto">
                <a:lnSpc>
                  <a:spcPct val="200000"/>
                </a:lnSpc>
              </a:pPr>
              <a:r>
                <a:rPr lang="zh-CN" altLang="en-US" sz="1600" b="1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</a:rPr>
                <a:t>现象:</a:t>
              </a:r>
              <a:r>
                <a:rPr lang="zh-CN" altLang="en-US" sz="1600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</a:rPr>
                <a:t>家庭摄像头已成黑客攻击对象,很可能导致个人隐私泄露等。</a:t>
              </a:r>
              <a:endParaRPr lang="zh-CN" altLang="en-US" sz="1600" dirty="0"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</a:endParaRPr>
            </a:p>
            <a:p>
              <a:pPr indent="0" algn="just" fontAlgn="auto">
                <a:lnSpc>
                  <a:spcPct val="200000"/>
                </a:lnSpc>
              </a:pPr>
              <a:r>
                <a:rPr lang="zh-CN" altLang="en-US" sz="1600" b="1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</a:rPr>
                <a:t>建议:</a:t>
              </a:r>
              <a:endParaRPr lang="zh-CN" altLang="en-US" sz="1600" b="1" dirty="0"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</a:endParaRPr>
            </a:p>
            <a:p>
              <a:pPr marL="342900" indent="-342900" algn="just" fontAlgn="auto">
                <a:lnSpc>
                  <a:spcPct val="200000"/>
                </a:lnSpc>
                <a:buFont typeface="+mj-ea"/>
                <a:buAutoNum type="circleNumDbPlain"/>
              </a:pPr>
              <a:r>
                <a:rPr lang="zh-CN" altLang="en-US" sz="1600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</a:rPr>
                <a:t>不要使用预设密码，重置密码越复杂越好子，需要定期更换</a:t>
              </a:r>
              <a:endParaRPr lang="zh-CN" altLang="en-US" sz="1600" dirty="0"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</a:endParaRPr>
            </a:p>
            <a:p>
              <a:pPr marL="342900" indent="-342900" algn="just" fontAlgn="auto">
                <a:lnSpc>
                  <a:spcPct val="200000"/>
                </a:lnSpc>
                <a:buFont typeface="+mj-ea"/>
                <a:buAutoNum type="circleNumDbPlain"/>
              </a:pPr>
              <a:r>
                <a:rPr lang="zh-CN" altLang="en-US" sz="1600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</a:rPr>
                <a:t>摄像头不要对着较私密空间,浴室、床等位置要尽量躲开</a:t>
              </a:r>
              <a:endParaRPr lang="zh-CN" altLang="en-US" sz="1600" dirty="0"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</a:endParaRPr>
            </a:p>
            <a:p>
              <a:pPr marL="342900" indent="-342900" algn="just" fontAlgn="auto">
                <a:lnSpc>
                  <a:spcPct val="200000"/>
                </a:lnSpc>
                <a:buFont typeface="+mj-ea"/>
                <a:buAutoNum type="circleNumDbPlain"/>
              </a:pPr>
              <a:r>
                <a:rPr lang="zh-CN" altLang="en-US" sz="1600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</a:rPr>
                <a:t>在家时可以关闭摄像头电源或用遮挡物挡住。</a:t>
              </a:r>
              <a:endParaRPr lang="zh-CN" altLang="en-US" sz="1600" dirty="0"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7508" y="2912531"/>
            <a:ext cx="3426006" cy="34260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468684" y="815719"/>
            <a:ext cx="11071751" cy="5764246"/>
            <a:chOff x="560124" y="277874"/>
            <a:chExt cx="11071751" cy="576424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124" y="815880"/>
              <a:ext cx="11071751" cy="522624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7466" y="277874"/>
              <a:ext cx="749582" cy="803123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74213" y="277874"/>
              <a:ext cx="749582" cy="803123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1415571" y="1619003"/>
            <a:ext cx="5077811" cy="1076306"/>
            <a:chOff x="5760111" y="1540798"/>
            <a:chExt cx="5077811" cy="1076306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0111" y="1540798"/>
              <a:ext cx="5077811" cy="1076306"/>
            </a:xfrm>
            <a:prstGeom prst="rect">
              <a:avLst/>
            </a:prstGeom>
          </p:spPr>
        </p:pic>
        <p:grpSp>
          <p:nvGrpSpPr>
            <p:cNvPr id="2" name="组合 1"/>
            <p:cNvGrpSpPr/>
            <p:nvPr/>
          </p:nvGrpSpPr>
          <p:grpSpPr>
            <a:xfrm>
              <a:off x="6440561" y="1540798"/>
              <a:ext cx="3595049" cy="1015663"/>
              <a:chOff x="1472506" y="763466"/>
              <a:chExt cx="3595049" cy="1015663"/>
            </a:xfrm>
          </p:grpSpPr>
          <p:sp>
            <p:nvSpPr>
              <p:cNvPr id="32" name="文本框 31"/>
              <p:cNvSpPr txBox="1"/>
              <p:nvPr/>
            </p:nvSpPr>
            <p:spPr>
              <a:xfrm>
                <a:off x="1472506" y="763466"/>
                <a:ext cx="185845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6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目录</a:t>
                </a:r>
                <a:endParaRPr lang="en-US" altLang="zh-CN" sz="6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3330962" y="1210655"/>
                <a:ext cx="1736593" cy="461665"/>
              </a:xfrm>
              <a:prstGeom prst="rect">
                <a:avLst/>
              </a:prstGeom>
            </p:spPr>
            <p:txBody>
              <a:bodyPr vert="horz" wrap="square">
                <a:spAutoFit/>
              </a:bodyPr>
              <a:lstStyle/>
              <a:p>
                <a:pPr algn="dist"/>
                <a:r>
                  <a:rPr lang="zh-CN" altLang="en-US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content</a:t>
                </a:r>
                <a:endParaRPr lang="zh-CN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34" name="直接连接符 33"/>
              <p:cNvCxnSpPr/>
              <p:nvPr/>
            </p:nvCxnSpPr>
            <p:spPr>
              <a:xfrm flipV="1">
                <a:off x="3141961" y="899493"/>
                <a:ext cx="378001" cy="753552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6" name="组合 35"/>
          <p:cNvGrpSpPr/>
          <p:nvPr/>
        </p:nvGrpSpPr>
        <p:grpSpPr>
          <a:xfrm>
            <a:off x="1487715" y="3173185"/>
            <a:ext cx="5111115" cy="634306"/>
            <a:chOff x="2126974" y="1828965"/>
            <a:chExt cx="4402481" cy="634306"/>
          </a:xfrm>
        </p:grpSpPr>
        <p:cxnSp>
          <p:nvCxnSpPr>
            <p:cNvPr id="37" name="直接连接符 36"/>
            <p:cNvCxnSpPr/>
            <p:nvPr/>
          </p:nvCxnSpPr>
          <p:spPr>
            <a:xfrm flipV="1">
              <a:off x="2165325" y="2398541"/>
              <a:ext cx="3825985" cy="3175"/>
            </a:xfrm>
            <a:prstGeom prst="line">
              <a:avLst/>
            </a:prstGeom>
            <a:ln>
              <a:solidFill>
                <a:srgbClr val="FF595D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组合 37"/>
            <p:cNvGrpSpPr/>
            <p:nvPr/>
          </p:nvGrpSpPr>
          <p:grpSpPr>
            <a:xfrm>
              <a:off x="2126974" y="1828965"/>
              <a:ext cx="4402481" cy="634306"/>
              <a:chOff x="2126974" y="1828965"/>
              <a:chExt cx="4402481" cy="634306"/>
            </a:xfrm>
          </p:grpSpPr>
          <p:sp>
            <p:nvSpPr>
              <p:cNvPr id="39" name="文本框 38"/>
              <p:cNvSpPr txBox="1"/>
              <p:nvPr/>
            </p:nvSpPr>
            <p:spPr>
              <a:xfrm>
                <a:off x="2126974" y="1878496"/>
                <a:ext cx="69121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lang="zh-CN" altLang="en-US" sz="3200" b="1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2754884" y="1828965"/>
                <a:ext cx="3774571" cy="521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网络安全相关战略法规</a:t>
                </a:r>
                <a:endPara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56" name="图片 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482" y="2764619"/>
            <a:ext cx="4558393" cy="3342912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1532165" y="4118700"/>
            <a:ext cx="5111115" cy="633096"/>
            <a:chOff x="2126974" y="1828965"/>
            <a:chExt cx="4402481" cy="633096"/>
          </a:xfrm>
        </p:grpSpPr>
        <p:cxnSp>
          <p:nvCxnSpPr>
            <p:cNvPr id="11" name="直接连接符 10"/>
            <p:cNvCxnSpPr/>
            <p:nvPr/>
          </p:nvCxnSpPr>
          <p:spPr>
            <a:xfrm flipV="1">
              <a:off x="2165325" y="2398541"/>
              <a:ext cx="3825985" cy="3175"/>
            </a:xfrm>
            <a:prstGeom prst="line">
              <a:avLst/>
            </a:prstGeom>
            <a:ln>
              <a:solidFill>
                <a:srgbClr val="FF595D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组合 11"/>
            <p:cNvGrpSpPr/>
            <p:nvPr/>
          </p:nvGrpSpPr>
          <p:grpSpPr>
            <a:xfrm>
              <a:off x="2126974" y="1828965"/>
              <a:ext cx="4402481" cy="633096"/>
              <a:chOff x="2126974" y="1828965"/>
              <a:chExt cx="4402481" cy="633096"/>
            </a:xfrm>
          </p:grpSpPr>
          <p:sp>
            <p:nvSpPr>
              <p:cNvPr id="13" name="文本框 12"/>
              <p:cNvSpPr txBox="1"/>
              <p:nvPr/>
            </p:nvSpPr>
            <p:spPr>
              <a:xfrm>
                <a:off x="2126974" y="1878496"/>
                <a:ext cx="589623" cy="5835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en-US" altLang="zh-CN" sz="3200" b="1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zh-CN" altLang="en-US" sz="3200" b="1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2754884" y="1828965"/>
                <a:ext cx="3774571" cy="521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2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网络安全靠人民</a:t>
                </a:r>
                <a:endPara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6" name="组合 15"/>
          <p:cNvGrpSpPr/>
          <p:nvPr/>
        </p:nvGrpSpPr>
        <p:grpSpPr>
          <a:xfrm>
            <a:off x="1532165" y="5013415"/>
            <a:ext cx="5111115" cy="633096"/>
            <a:chOff x="2126974" y="1828965"/>
            <a:chExt cx="4402481" cy="633096"/>
          </a:xfrm>
        </p:grpSpPr>
        <p:cxnSp>
          <p:nvCxnSpPr>
            <p:cNvPr id="20" name="直接连接符 19"/>
            <p:cNvCxnSpPr/>
            <p:nvPr/>
          </p:nvCxnSpPr>
          <p:spPr>
            <a:xfrm flipV="1">
              <a:off x="2165325" y="2398541"/>
              <a:ext cx="3825985" cy="3175"/>
            </a:xfrm>
            <a:prstGeom prst="line">
              <a:avLst/>
            </a:prstGeom>
            <a:ln>
              <a:solidFill>
                <a:srgbClr val="FF595D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组合 20"/>
            <p:cNvGrpSpPr/>
            <p:nvPr/>
          </p:nvGrpSpPr>
          <p:grpSpPr>
            <a:xfrm>
              <a:off x="2126974" y="1828965"/>
              <a:ext cx="4402481" cy="633096"/>
              <a:chOff x="2126974" y="1828965"/>
              <a:chExt cx="4402481" cy="633096"/>
            </a:xfrm>
          </p:grpSpPr>
          <p:sp>
            <p:nvSpPr>
              <p:cNvPr id="22" name="文本框 21"/>
              <p:cNvSpPr txBox="1"/>
              <p:nvPr/>
            </p:nvSpPr>
            <p:spPr>
              <a:xfrm>
                <a:off x="2126974" y="1878496"/>
                <a:ext cx="589623" cy="5835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3200" b="1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2754884" y="1828965"/>
                <a:ext cx="3774571" cy="521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网骆安全防骗秘籍</a:t>
                </a:r>
                <a:endPara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421" y="391886"/>
            <a:ext cx="623137" cy="62448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019558" y="519463"/>
            <a:ext cx="609600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rgbClr val="00388D"/>
                </a:solidFill>
                <a:latin typeface="阿里巴巴普惠体 B" panose="00020600040101010101" charset="-122"/>
                <a:ea typeface="阿里巴巴普惠体 B" panose="00020600040101010101" charset="-122"/>
                <a:cs typeface="字魂5号-无外润黑体" panose="00000500000000000000" charset="-122"/>
                <a:sym typeface="+mn-ea"/>
              </a:rPr>
              <a:t>网络安全防骗秘籍</a:t>
            </a:r>
            <a:endParaRPr lang="zh-CN" altLang="en-US" sz="1800" dirty="0">
              <a:solidFill>
                <a:srgbClr val="00388D"/>
              </a:solidFill>
              <a:latin typeface="阿里巴巴普惠体 B" panose="00020600040101010101" charset="-122"/>
              <a:ea typeface="阿里巴巴普惠体 B" panose="00020600040101010101" charset="-122"/>
              <a:cs typeface="字魂5号-无外润黑体" panose="000005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16573" y="1393067"/>
            <a:ext cx="6398985" cy="1971040"/>
            <a:chOff x="5259615" y="1781900"/>
            <a:chExt cx="6398985" cy="1971040"/>
          </a:xfrm>
        </p:grpSpPr>
        <p:sp>
          <p:nvSpPr>
            <p:cNvPr id="5" name="文本框 4"/>
            <p:cNvSpPr txBox="1"/>
            <p:nvPr/>
          </p:nvSpPr>
          <p:spPr>
            <a:xfrm>
              <a:off x="5259615" y="2184490"/>
              <a:ext cx="6398985" cy="156845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indent="0" algn="just" fontAlgn="auto">
                <a:lnSpc>
                  <a:spcPct val="200000"/>
                </a:lnSpc>
              </a:pPr>
              <a:r>
                <a:rPr lang="zh-CN" altLang="en-US" sz="1600" b="1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</a:rPr>
                <a:t>现象:</a:t>
              </a:r>
              <a:r>
                <a:rPr lang="zh-CN" altLang="en-US" sz="1600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</a:rPr>
                <a:t>照片打印成为部分商家“吸粉”利器，且很容易泄露用户信息，比如，扫描二维码可能会让手机感染病毒。</a:t>
              </a:r>
              <a:endParaRPr lang="zh-CN" altLang="en-US" sz="1600" dirty="0"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</a:endParaRPr>
            </a:p>
            <a:p>
              <a:pPr indent="0" algn="just" fontAlgn="auto">
                <a:lnSpc>
                  <a:spcPct val="200000"/>
                </a:lnSpc>
              </a:pPr>
              <a:r>
                <a:rPr lang="zh-CN" altLang="en-US" sz="1600" b="1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</a:rPr>
                <a:t>建议:</a:t>
              </a:r>
              <a:r>
                <a:rPr lang="zh-CN" altLang="en-US" sz="1600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</a:rPr>
                <a:t>千万不要见码就扫。</a:t>
              </a:r>
              <a:endParaRPr lang="zh-CN" altLang="en-US" sz="1600" dirty="0"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5271045" y="1781900"/>
              <a:ext cx="3481070" cy="39878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l"/>
              <a:r>
                <a:rPr lang="zh-CN" altLang="en-US" sz="2000" b="1" dirty="0">
                  <a:solidFill>
                    <a:srgbClr val="00388D"/>
                  </a:solidFill>
                  <a:effectLst/>
                  <a:latin typeface="阿里巴巴普惠体 B" panose="00020600040101010101" charset="-122"/>
                  <a:ea typeface="阿里巴巴普惠体 B" panose="00020600040101010101" charset="-122"/>
                  <a:cs typeface="字魂95号-手刻宋" panose="00000500000000000000" charset="-122"/>
                  <a:sym typeface="+mn-ea"/>
                </a:rPr>
                <a:t>陷阱五：免费打印照片有危害</a:t>
              </a:r>
              <a:endParaRPr lang="zh-CN" altLang="en-US" sz="2000" b="1" dirty="0">
                <a:solidFill>
                  <a:srgbClr val="00388D"/>
                </a:solidFill>
                <a:effectLst/>
                <a:latin typeface="阿里巴巴普惠体 B" panose="00020600040101010101" charset="-122"/>
                <a:ea typeface="阿里巴巴普惠体 B" panose="00020600040101010101" charset="-122"/>
                <a:cs typeface="字魂95号-手刻宋" panose="00000500000000000000" charset="-122"/>
                <a:sym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716574" y="3743197"/>
            <a:ext cx="6398985" cy="2463800"/>
            <a:chOff x="5259615" y="1781900"/>
            <a:chExt cx="6398985" cy="2463800"/>
          </a:xfrm>
        </p:grpSpPr>
        <p:sp>
          <p:nvSpPr>
            <p:cNvPr id="9" name="文本框 8"/>
            <p:cNvSpPr txBox="1"/>
            <p:nvPr/>
          </p:nvSpPr>
          <p:spPr>
            <a:xfrm>
              <a:off x="5259615" y="2184490"/>
              <a:ext cx="6398985" cy="20612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indent="0" algn="just" fontAlgn="auto">
                <a:lnSpc>
                  <a:spcPct val="200000"/>
                </a:lnSpc>
              </a:pPr>
              <a:r>
                <a:rPr lang="zh-CN" altLang="en-US" sz="1600" b="1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</a:rPr>
                <a:t>现象:</a:t>
              </a:r>
              <a:r>
                <a:rPr lang="zh-CN" altLang="en-US" sz="1600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</a:rPr>
                <a:t>在之前央视3-15晚会上，人脸识别技术曾被曝出安全隐患,仅凭两部手机、一张随机正面照和一个换脸APP，就能通过3D脸模骗过人脸识别系统。</a:t>
              </a:r>
              <a:endParaRPr lang="zh-CN" altLang="en-US" sz="1600" dirty="0"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</a:endParaRPr>
            </a:p>
            <a:p>
              <a:pPr indent="0" algn="just" fontAlgn="auto">
                <a:lnSpc>
                  <a:spcPct val="200000"/>
                </a:lnSpc>
              </a:pPr>
              <a:r>
                <a:rPr lang="zh-CN" altLang="en-US" sz="1600" b="1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</a:rPr>
                <a:t>建议:</a:t>
              </a:r>
              <a:r>
                <a:rPr lang="zh-CN" altLang="en-US" sz="1600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</a:rPr>
                <a:t>在这项技术还没有纯熟之前,慎重使用!</a:t>
              </a:r>
              <a:endParaRPr lang="zh-CN" altLang="en-US" sz="1600" dirty="0"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271045" y="1781900"/>
              <a:ext cx="3227070" cy="39878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2000" b="1" dirty="0">
                  <a:solidFill>
                    <a:srgbClr val="00388D"/>
                  </a:solidFill>
                  <a:effectLst/>
                  <a:latin typeface="阿里巴巴普惠体 B" panose="00020600040101010101" charset="-122"/>
                  <a:ea typeface="阿里巴巴普惠体 B" panose="00020600040101010101" charset="-122"/>
                  <a:cs typeface="字魂95号-手刻宋" panose="00000500000000000000" charset="-122"/>
                  <a:sym typeface="+mn-ea"/>
                </a:rPr>
                <a:t>陷阱六：份人脸识别也危险</a:t>
              </a:r>
              <a:endParaRPr lang="zh-CN" altLang="en-US" sz="2000" b="1" dirty="0">
                <a:solidFill>
                  <a:srgbClr val="00388D"/>
                </a:solidFill>
                <a:effectLst/>
                <a:latin typeface="阿里巴巴普惠体 B" panose="00020600040101010101" charset="-122"/>
                <a:ea typeface="阿里巴巴普惠体 B" panose="00020600040101010101" charset="-122"/>
                <a:cs typeface="字魂95号-手刻宋" panose="00000500000000000000" charset="-122"/>
                <a:sym typeface="+mn-ea"/>
              </a:endParaRPr>
            </a:p>
          </p:txBody>
        </p:sp>
      </p:grpSp>
      <p:pic>
        <p:nvPicPr>
          <p:cNvPr id="11" name="New pictu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834" y="2308464"/>
            <a:ext cx="4427765" cy="3825175"/>
          </a:xfrm>
          <a:prstGeom prst="rect">
            <a:avLst/>
          </a:prstGeom>
          <a:ln>
            <a:solidFill>
              <a:srgbClr val="FFFFFF">
                <a:alpha val="0"/>
              </a:srgb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421" y="391886"/>
            <a:ext cx="623137" cy="62448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019558" y="519463"/>
            <a:ext cx="609600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rgbClr val="00388D"/>
                </a:solidFill>
                <a:latin typeface="阿里巴巴普惠体 B" panose="00020600040101010101" charset="-122"/>
                <a:ea typeface="阿里巴巴普惠体 B" panose="00020600040101010101" charset="-122"/>
                <a:cs typeface="字魂5号-无外润黑体" panose="00000500000000000000" charset="-122"/>
                <a:sym typeface="+mn-ea"/>
              </a:rPr>
              <a:t>网络安全防骗秘籍</a:t>
            </a:r>
            <a:endParaRPr lang="zh-CN" altLang="en-US" sz="1800" dirty="0">
              <a:solidFill>
                <a:srgbClr val="00388D"/>
              </a:solidFill>
              <a:latin typeface="阿里巴巴普惠体 B" panose="00020600040101010101" charset="-122"/>
              <a:ea typeface="阿里巴巴普惠体 B" panose="00020600040101010101" charset="-122"/>
              <a:cs typeface="字魂5号-无外润黑体" panose="000005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987470" y="1458381"/>
            <a:ext cx="6398985" cy="1971040"/>
            <a:chOff x="5259615" y="1781900"/>
            <a:chExt cx="6398985" cy="1971040"/>
          </a:xfrm>
        </p:grpSpPr>
        <p:sp>
          <p:nvSpPr>
            <p:cNvPr id="5" name="文本框 4"/>
            <p:cNvSpPr txBox="1"/>
            <p:nvPr/>
          </p:nvSpPr>
          <p:spPr>
            <a:xfrm>
              <a:off x="5259615" y="2184490"/>
              <a:ext cx="6398985" cy="156845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indent="0" algn="just" fontAlgn="auto">
                <a:lnSpc>
                  <a:spcPct val="200000"/>
                </a:lnSpc>
              </a:pPr>
              <a:r>
                <a:rPr lang="zh-CN" altLang="en-US" sz="1600" b="1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</a:rPr>
                <a:t>现象:</a:t>
              </a:r>
              <a:r>
                <a:rPr lang="zh-CN" altLang="en-US" sz="1600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</a:rPr>
                <a:t>不法分子通过虚假伪装一个网站生成二维码，在受害者扫描二维码时，通过云端软件获取当事人账号、密码等。</a:t>
              </a:r>
              <a:endParaRPr lang="zh-CN" altLang="en-US" sz="1600" dirty="0"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</a:endParaRPr>
            </a:p>
            <a:p>
              <a:pPr indent="0" algn="just" fontAlgn="auto">
                <a:lnSpc>
                  <a:spcPct val="200000"/>
                </a:lnSpc>
              </a:pPr>
              <a:r>
                <a:rPr lang="zh-CN" altLang="en-US" sz="1600" b="1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</a:rPr>
                <a:t>建议:</a:t>
              </a:r>
              <a:r>
                <a:rPr lang="zh-CN" altLang="en-US" sz="1600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</a:rPr>
                <a:t>再重复一遍，千万不要见码就扫!</a:t>
              </a:r>
              <a:endParaRPr lang="zh-CN" altLang="en-US" sz="1600" dirty="0"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5271045" y="1781900"/>
              <a:ext cx="3227070" cy="39878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l"/>
              <a:r>
                <a:rPr lang="zh-CN" altLang="en-US" sz="2000" b="1" dirty="0">
                  <a:solidFill>
                    <a:srgbClr val="00388D"/>
                  </a:solidFill>
                  <a:effectLst/>
                  <a:latin typeface="阿里巴巴普惠体 B" panose="00020600040101010101" charset="-122"/>
                  <a:ea typeface="阿里巴巴普惠体 B" panose="00020600040101010101" charset="-122"/>
                  <a:cs typeface="字魂95号-手刻宋" panose="00000500000000000000" charset="-122"/>
                  <a:sym typeface="+mn-ea"/>
                </a:rPr>
                <a:t>陷阱七：虚假二维码很可怕</a:t>
              </a:r>
              <a:endParaRPr lang="zh-CN" altLang="en-US" sz="2000" b="1" dirty="0">
                <a:solidFill>
                  <a:srgbClr val="00388D"/>
                </a:solidFill>
                <a:effectLst/>
                <a:latin typeface="阿里巴巴普惠体 B" panose="00020600040101010101" charset="-122"/>
                <a:ea typeface="阿里巴巴普惠体 B" panose="00020600040101010101" charset="-122"/>
                <a:cs typeface="字魂95号-手刻宋" panose="00000500000000000000" charset="-122"/>
                <a:sym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987469" y="3611534"/>
            <a:ext cx="6398985" cy="2463800"/>
            <a:chOff x="5259615" y="1781900"/>
            <a:chExt cx="6398985" cy="2463800"/>
          </a:xfrm>
        </p:grpSpPr>
        <p:sp>
          <p:nvSpPr>
            <p:cNvPr id="9" name="文本框 8"/>
            <p:cNvSpPr txBox="1"/>
            <p:nvPr/>
          </p:nvSpPr>
          <p:spPr>
            <a:xfrm>
              <a:off x="5259615" y="2184490"/>
              <a:ext cx="6398985" cy="20612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indent="0" algn="just" fontAlgn="auto">
                <a:lnSpc>
                  <a:spcPct val="200000"/>
                </a:lnSpc>
              </a:pPr>
              <a:r>
                <a:rPr lang="zh-CN" altLang="en-US" sz="1600" b="1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</a:rPr>
                <a:t>现象:</a:t>
              </a:r>
              <a:r>
                <a:rPr lang="zh-CN" altLang="en-US" sz="1600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</a:rPr>
                <a:t>垃圾邮件、邮箱盗号、钓鱼邮件和带病毒邮件是邮箱遭攻击的四种主要方式。</a:t>
              </a:r>
              <a:endParaRPr lang="zh-CN" altLang="en-US" sz="1600" dirty="0"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</a:endParaRPr>
            </a:p>
            <a:p>
              <a:pPr indent="0" algn="just" fontAlgn="auto">
                <a:lnSpc>
                  <a:spcPct val="200000"/>
                </a:lnSpc>
              </a:pPr>
              <a:r>
                <a:rPr lang="zh-CN" altLang="en-US" sz="1600" b="1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</a:rPr>
                <a:t>建议:</a:t>
              </a:r>
              <a:r>
                <a:rPr lang="zh-CN" altLang="en-US" sz="1600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</a:rPr>
                <a:t>收到涉及敏感信息邮件时，要对邮件内容和发件人反复确认，尽量进行线下沟通。</a:t>
              </a:r>
              <a:endParaRPr lang="zh-CN" altLang="en-US" sz="1600" dirty="0"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271045" y="1781900"/>
              <a:ext cx="2973070" cy="39878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2000" b="1" dirty="0">
                  <a:solidFill>
                    <a:srgbClr val="00388D"/>
                  </a:solidFill>
                  <a:effectLst/>
                  <a:latin typeface="阿里巴巴普惠体 B" panose="00020600040101010101" charset="-122"/>
                  <a:ea typeface="阿里巴巴普惠体 B" panose="00020600040101010101" charset="-122"/>
                  <a:cs typeface="字魂95号-手刻宋" panose="00000500000000000000" charset="-122"/>
                  <a:sym typeface="+mn-ea"/>
                </a:rPr>
                <a:t>陷阱八：邮件安全需留意</a:t>
              </a:r>
              <a:endParaRPr lang="zh-CN" altLang="en-US" sz="2000" b="1" dirty="0">
                <a:solidFill>
                  <a:srgbClr val="00388D"/>
                </a:solidFill>
                <a:effectLst/>
                <a:latin typeface="阿里巴巴普惠体 B" panose="00020600040101010101" charset="-122"/>
                <a:ea typeface="阿里巴巴普惠体 B" panose="00020600040101010101" charset="-122"/>
                <a:cs typeface="字魂95号-手刻宋" panose="00000500000000000000" charset="-122"/>
                <a:sym typeface="+mn-ea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21" y="2703844"/>
            <a:ext cx="4061739" cy="32981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421" y="391886"/>
            <a:ext cx="623137" cy="62448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019558" y="519463"/>
            <a:ext cx="609600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rgbClr val="00388D"/>
                </a:solidFill>
                <a:latin typeface="阿里巴巴普惠体 B" panose="00020600040101010101" charset="-122"/>
                <a:ea typeface="阿里巴巴普惠体 B" panose="00020600040101010101" charset="-122"/>
                <a:cs typeface="字魂5号-无外润黑体" panose="00000500000000000000" charset="-122"/>
                <a:sym typeface="+mn-ea"/>
              </a:rPr>
              <a:t>网络安全防骗秘籍</a:t>
            </a:r>
            <a:endParaRPr lang="zh-CN" altLang="en-US" sz="1800" dirty="0">
              <a:solidFill>
                <a:srgbClr val="00388D"/>
              </a:solidFill>
              <a:latin typeface="阿里巴巴普惠体 B" panose="00020600040101010101" charset="-122"/>
              <a:ea typeface="阿里巴巴普惠体 B" panose="00020600040101010101" charset="-122"/>
              <a:cs typeface="字魂5号-无外润黑体" panose="000005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28003" y="1746957"/>
            <a:ext cx="8427427" cy="1478915"/>
            <a:chOff x="5259615" y="1781900"/>
            <a:chExt cx="8427427" cy="1478915"/>
          </a:xfrm>
        </p:grpSpPr>
        <p:sp>
          <p:nvSpPr>
            <p:cNvPr id="5" name="文本框 4"/>
            <p:cNvSpPr txBox="1"/>
            <p:nvPr/>
          </p:nvSpPr>
          <p:spPr>
            <a:xfrm>
              <a:off x="5259615" y="2184490"/>
              <a:ext cx="8427427" cy="10763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indent="0" algn="just" fontAlgn="auto">
                <a:lnSpc>
                  <a:spcPct val="200000"/>
                </a:lnSpc>
              </a:pPr>
              <a:r>
                <a:rPr lang="zh-CN" altLang="en-US" sz="1600" b="1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</a:rPr>
                <a:t>现象:</a:t>
              </a:r>
              <a:r>
                <a:rPr lang="zh-CN" altLang="en-US" sz="1600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</a:rPr>
                <a:t>垃圾邮件、邮箱盗号、钓鱼邮件和带病毒邮件是邮箱遭攻击的四种主要方式。</a:t>
              </a:r>
              <a:endParaRPr lang="zh-CN" altLang="en-US" sz="1600" dirty="0"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</a:endParaRPr>
            </a:p>
            <a:p>
              <a:pPr indent="0" algn="just" fontAlgn="auto">
                <a:lnSpc>
                  <a:spcPct val="200000"/>
                </a:lnSpc>
              </a:pPr>
              <a:r>
                <a:rPr lang="zh-CN" altLang="en-US" sz="1600" b="1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</a:rPr>
                <a:t>建议:</a:t>
              </a:r>
              <a:r>
                <a:rPr lang="zh-CN" altLang="en-US" sz="1600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</a:rPr>
                <a:t>收到涉及敏感信息邮件时，要对邮件内容和发件人反复确认，尽量进行线下沟通。</a:t>
              </a:r>
              <a:endParaRPr lang="zh-CN" altLang="en-US" sz="1600" dirty="0"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5271045" y="1781900"/>
              <a:ext cx="2973070" cy="39878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l"/>
              <a:r>
                <a:rPr lang="zh-CN" altLang="en-US" sz="2000" b="1" dirty="0">
                  <a:solidFill>
                    <a:srgbClr val="00388D"/>
                  </a:solidFill>
                  <a:effectLst/>
                  <a:latin typeface="阿里巴巴普惠体 B" panose="00020600040101010101" charset="-122"/>
                  <a:ea typeface="阿里巴巴普惠体 B" panose="00020600040101010101" charset="-122"/>
                  <a:cs typeface="字魂95号-手刻宋" panose="00000500000000000000" charset="-122"/>
                  <a:sym typeface="+mn-ea"/>
                </a:rPr>
                <a:t>陷阱九：邮件安全需留意</a:t>
              </a:r>
              <a:endParaRPr lang="zh-CN" altLang="en-US" sz="2000" b="1" dirty="0">
                <a:solidFill>
                  <a:srgbClr val="00388D"/>
                </a:solidFill>
                <a:effectLst/>
                <a:latin typeface="阿里巴巴普惠体 B" panose="00020600040101010101" charset="-122"/>
                <a:ea typeface="阿里巴巴普惠体 B" panose="00020600040101010101" charset="-122"/>
                <a:cs typeface="字魂95号-手刻宋" panose="00000500000000000000" charset="-122"/>
                <a:sym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716573" y="3705486"/>
            <a:ext cx="6761912" cy="1478915"/>
            <a:chOff x="5259615" y="1781900"/>
            <a:chExt cx="6761912" cy="1478915"/>
          </a:xfrm>
        </p:grpSpPr>
        <p:sp>
          <p:nvSpPr>
            <p:cNvPr id="9" name="文本框 8"/>
            <p:cNvSpPr txBox="1"/>
            <p:nvPr/>
          </p:nvSpPr>
          <p:spPr>
            <a:xfrm>
              <a:off x="5259615" y="2184490"/>
              <a:ext cx="6761912" cy="10763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indent="0" algn="just" fontAlgn="auto">
                <a:lnSpc>
                  <a:spcPct val="200000"/>
                </a:lnSpc>
              </a:pPr>
              <a:r>
                <a:rPr lang="zh-CN" altLang="en-US" sz="1600" b="1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</a:rPr>
                <a:t>现象:</a:t>
              </a:r>
              <a:r>
                <a:rPr lang="zh-CN" altLang="en-US" sz="1600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</a:rPr>
                <a:t>不法分子设置钓鱼WiFi热点，通过恶意程序监听劫持用户上网流量。</a:t>
              </a:r>
              <a:endParaRPr lang="zh-CN" altLang="en-US" sz="1600" dirty="0"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</a:endParaRPr>
            </a:p>
            <a:p>
              <a:pPr indent="0" algn="just" fontAlgn="auto">
                <a:lnSpc>
                  <a:spcPct val="200000"/>
                </a:lnSpc>
              </a:pPr>
              <a:r>
                <a:rPr lang="zh-CN" altLang="en-US" sz="1600" b="1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</a:rPr>
                <a:t>建议:</a:t>
              </a:r>
              <a:r>
                <a:rPr lang="zh-CN" altLang="en-US" sz="1600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</a:rPr>
                <a:t>出门在外尽量使用4G网络，避免免费WiFi风险。</a:t>
              </a:r>
              <a:endParaRPr lang="zh-CN" altLang="en-US" sz="1600" dirty="0"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271045" y="1781900"/>
              <a:ext cx="2988310" cy="39878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2000" b="1" dirty="0">
                  <a:solidFill>
                    <a:srgbClr val="00388D"/>
                  </a:solidFill>
                  <a:effectLst/>
                  <a:latin typeface="阿里巴巴普惠体 B" panose="00020600040101010101" charset="-122"/>
                  <a:ea typeface="阿里巴巴普惠体 B" panose="00020600040101010101" charset="-122"/>
                  <a:cs typeface="字魂95号-手刻宋" panose="00000500000000000000" charset="-122"/>
                  <a:sym typeface="+mn-ea"/>
                </a:rPr>
                <a:t>陷阱十：WiFi威胁真不少</a:t>
              </a:r>
              <a:endParaRPr lang="zh-CN" altLang="en-US" sz="2000" b="1" dirty="0">
                <a:solidFill>
                  <a:srgbClr val="00388D"/>
                </a:solidFill>
                <a:effectLst/>
                <a:latin typeface="阿里巴巴普惠体 B" panose="00020600040101010101" charset="-122"/>
                <a:ea typeface="阿里巴巴普惠体 B" panose="00020600040101010101" charset="-122"/>
                <a:cs typeface="字魂95号-手刻宋" panose="00000500000000000000" charset="-122"/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38213" y="2147067"/>
            <a:ext cx="3837214" cy="3837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421" y="391886"/>
            <a:ext cx="623137" cy="62448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019558" y="519463"/>
            <a:ext cx="609600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rgbClr val="00388D"/>
                </a:solidFill>
                <a:latin typeface="阿里巴巴普惠体 B" panose="00020600040101010101" charset="-122"/>
                <a:ea typeface="阿里巴巴普惠体 B" panose="00020600040101010101" charset="-122"/>
                <a:cs typeface="字魂5号-无外润黑体" panose="00000500000000000000" charset="-122"/>
                <a:sym typeface="+mn-ea"/>
              </a:rPr>
              <a:t>网络安全防骗秘籍</a:t>
            </a:r>
            <a:endParaRPr lang="zh-CN" altLang="en-US" sz="1800" dirty="0">
              <a:solidFill>
                <a:srgbClr val="00388D"/>
              </a:solidFill>
              <a:latin typeface="阿里巴巴普惠体 B" panose="00020600040101010101" charset="-122"/>
              <a:ea typeface="阿里巴巴普惠体 B" panose="00020600040101010101" charset="-122"/>
              <a:cs typeface="字魂5号-无外润黑体" panose="00000500000000000000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019558" y="1752600"/>
            <a:ext cx="6765290" cy="4091305"/>
            <a:chOff x="1238885" y="1981200"/>
            <a:chExt cx="6765290" cy="4091305"/>
          </a:xfrm>
        </p:grpSpPr>
        <p:sp>
          <p:nvSpPr>
            <p:cNvPr id="2" name="文本框 1"/>
            <p:cNvSpPr txBox="1"/>
            <p:nvPr/>
          </p:nvSpPr>
          <p:spPr>
            <a:xfrm>
              <a:off x="1238885" y="2534285"/>
              <a:ext cx="6765290" cy="353822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342900" indent="-342900" fontAlgn="auto">
                <a:lnSpc>
                  <a:spcPct val="200000"/>
                </a:lnSpc>
                <a:buAutoNum type="arabicPeriod"/>
              </a:pPr>
              <a:r>
                <a:rPr lang="zh-CN" altLang="en-US" sz="1600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</a:rPr>
                <a:t>保护好个人身份证和银行卡信息,保存好不用的复印件、交易流水信息。</a:t>
              </a:r>
              <a:endParaRPr lang="zh-CN" altLang="en-US" sz="1600" dirty="0"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</a:endParaRPr>
            </a:p>
            <a:p>
              <a:pPr marL="342900" indent="-342900" fontAlgn="auto">
                <a:lnSpc>
                  <a:spcPct val="200000"/>
                </a:lnSpc>
                <a:buAutoNum type="arabicPeriod"/>
              </a:pPr>
              <a:r>
                <a:rPr lang="zh-CN" altLang="en-US" sz="1600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</a:rPr>
                <a:t>网上银行操作时，最好手工输入银行官方网站</a:t>
              </a:r>
              <a:endParaRPr lang="zh-CN" altLang="en-US" sz="1600" dirty="0"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</a:endParaRPr>
            </a:p>
            <a:p>
              <a:pPr marL="342900" indent="-342900" fontAlgn="auto">
                <a:lnSpc>
                  <a:spcPct val="200000"/>
                </a:lnSpc>
                <a:buAutoNum type="arabicPeriod"/>
              </a:pPr>
              <a:r>
                <a:rPr lang="zh-CN" altLang="en-US" sz="1600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</a:rPr>
                <a:t>开通账户动账通知短信，发现账户资金异动，立刻冻结或挂失</a:t>
              </a:r>
              <a:endParaRPr lang="zh-CN" altLang="en-US" sz="1600" dirty="0"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</a:endParaRPr>
            </a:p>
            <a:p>
              <a:pPr marL="342900" indent="-342900" fontAlgn="auto">
                <a:lnSpc>
                  <a:spcPct val="200000"/>
                </a:lnSpc>
                <a:buAutoNum type="arabicPeriod"/>
              </a:pPr>
              <a:r>
                <a:rPr lang="zh-CN" altLang="en-US" sz="1600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</a:rPr>
                <a:t>在取款输入密码时用手遮挡</a:t>
              </a:r>
              <a:endParaRPr lang="zh-CN" altLang="en-US" sz="1600" dirty="0"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</a:endParaRPr>
            </a:p>
            <a:p>
              <a:pPr marL="342900" indent="-342900" fontAlgn="auto">
                <a:lnSpc>
                  <a:spcPct val="200000"/>
                </a:lnSpc>
                <a:buAutoNum type="arabicPeriod"/>
              </a:pPr>
              <a:r>
                <a:rPr lang="zh-CN" altLang="en-US" sz="1600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</a:rPr>
                <a:t>密码要设置地相对复杂、独立，要定期更换</a:t>
              </a:r>
              <a:endParaRPr lang="zh-CN" altLang="en-US" sz="1600" dirty="0"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</a:endParaRPr>
            </a:p>
            <a:p>
              <a:pPr marL="342900" indent="-342900" fontAlgn="auto">
                <a:lnSpc>
                  <a:spcPct val="200000"/>
                </a:lnSpc>
                <a:buAutoNum type="arabicPeriod"/>
              </a:pPr>
              <a:r>
                <a:rPr lang="zh-CN" altLang="en-US" sz="1600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</a:rPr>
                <a:t>进行网上银行、支付账户操作时，不要随意连接不明公共WiFi</a:t>
              </a:r>
              <a:endParaRPr lang="zh-CN" altLang="en-US" sz="1600" dirty="0"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</a:endParaRPr>
            </a:p>
            <a:p>
              <a:pPr marL="342900" indent="-342900" fontAlgn="auto">
                <a:lnSpc>
                  <a:spcPct val="200000"/>
                </a:lnSpc>
                <a:buAutoNum type="arabicPeriod"/>
              </a:pPr>
              <a:r>
                <a:rPr lang="zh-CN" altLang="en-US" sz="1600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</a:rPr>
                <a:t>单独设立小额度银行账户，用于日常网上购物等消费</a:t>
              </a:r>
              <a:endParaRPr lang="zh-CN" altLang="en-US" sz="1600" dirty="0"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</a:endParaRP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1342390" y="1981200"/>
              <a:ext cx="2393950" cy="485140"/>
              <a:chOff x="2005" y="3525"/>
              <a:chExt cx="3770" cy="764"/>
            </a:xfrm>
          </p:grpSpPr>
          <p:sp>
            <p:nvSpPr>
              <p:cNvPr id="4" name="平行四边形 3"/>
              <p:cNvSpPr/>
              <p:nvPr/>
            </p:nvSpPr>
            <p:spPr>
              <a:xfrm>
                <a:off x="2005" y="3525"/>
                <a:ext cx="3770" cy="764"/>
              </a:xfrm>
              <a:prstGeom prst="parallelogram">
                <a:avLst>
                  <a:gd name="adj" fmla="val 0"/>
                </a:avLst>
              </a:prstGeom>
              <a:solidFill>
                <a:srgbClr val="00388D"/>
              </a:solidFill>
              <a:ln>
                <a:solidFill>
                  <a:srgbClr val="0038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" name="文本框 4"/>
              <p:cNvSpPr txBox="1"/>
              <p:nvPr/>
            </p:nvSpPr>
            <p:spPr>
              <a:xfrm>
                <a:off x="2060" y="3525"/>
                <a:ext cx="3715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zh-CN" altLang="en-US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阿里巴巴普惠体 B" panose="00020600040101010101" charset="-122"/>
                    <a:ea typeface="阿里巴巴普惠体 B" panose="00020600040101010101" charset="-122"/>
                    <a:sym typeface="+mn-ea"/>
                  </a:rPr>
                  <a:t>养成七个好习惯</a:t>
                </a:r>
                <a:endParaRPr lang="zh-CN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阿里巴巴普惠体 B" panose="00020600040101010101" charset="-122"/>
                  <a:ea typeface="阿里巴巴普惠体 B" panose="00020600040101010101" charset="-122"/>
                  <a:sym typeface="+mn-ea"/>
                </a:endParaRPr>
              </a:p>
            </p:txBody>
          </p:sp>
        </p:grp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4899" y="2218765"/>
            <a:ext cx="4388630" cy="4388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421" y="391886"/>
            <a:ext cx="623137" cy="62448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019558" y="519463"/>
            <a:ext cx="609600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rgbClr val="00388D"/>
                </a:solidFill>
                <a:latin typeface="阿里巴巴普惠体 B" panose="00020600040101010101" charset="-122"/>
                <a:ea typeface="阿里巴巴普惠体 B" panose="00020600040101010101" charset="-122"/>
                <a:cs typeface="字魂5号-无外润黑体" panose="00000500000000000000" charset="-122"/>
                <a:sym typeface="+mn-ea"/>
              </a:rPr>
              <a:t>网络安全防骗秘籍</a:t>
            </a:r>
            <a:endParaRPr lang="zh-CN" altLang="en-US" sz="1800" dirty="0">
              <a:solidFill>
                <a:srgbClr val="00388D"/>
              </a:solidFill>
              <a:latin typeface="阿里巴巴普惠体 B" panose="00020600040101010101" charset="-122"/>
              <a:ea typeface="阿里巴巴普惠体 B" panose="00020600040101010101" charset="-122"/>
              <a:cs typeface="字魂5号-无外润黑体" panose="00000500000000000000" charset="-122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096000" y="2343331"/>
            <a:ext cx="5077223" cy="2810135"/>
            <a:chOff x="905016" y="2278017"/>
            <a:chExt cx="5077223" cy="2810135"/>
          </a:xfrm>
        </p:grpSpPr>
        <p:sp>
          <p:nvSpPr>
            <p:cNvPr id="2" name="文本框 1"/>
            <p:cNvSpPr txBox="1"/>
            <p:nvPr/>
          </p:nvSpPr>
          <p:spPr>
            <a:xfrm>
              <a:off x="905016" y="2278017"/>
              <a:ext cx="5077223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b="1" dirty="0">
                  <a:solidFill>
                    <a:srgbClr val="00388D"/>
                  </a:solidFill>
                  <a:latin typeface="阿里巴巴普惠体 B" panose="00020600040101010101" charset="-122"/>
                  <a:ea typeface="阿里巴巴普惠体 B" panose="00020600040101010101" charset="-122"/>
                  <a:sym typeface="+mn-ea"/>
                </a:rPr>
                <a:t>防骗指南</a:t>
              </a:r>
              <a:r>
                <a:rPr lang="en-US" altLang="zh-CN" sz="2400" b="1" dirty="0">
                  <a:solidFill>
                    <a:srgbClr val="00388D"/>
                  </a:solidFill>
                  <a:latin typeface="阿里巴巴普惠体 B" panose="00020600040101010101" charset="-122"/>
                  <a:ea typeface="阿里巴巴普惠体 B" panose="00020600040101010101" charset="-122"/>
                  <a:sym typeface="+mn-ea"/>
                </a:rPr>
                <a:t>——</a:t>
              </a:r>
              <a:r>
                <a:rPr lang="zh-CN" altLang="en-US" sz="2400" b="1" dirty="0">
                  <a:solidFill>
                    <a:srgbClr val="00388D"/>
                  </a:solidFill>
                  <a:latin typeface="阿里巴巴普惠体 B" panose="00020600040101010101" charset="-122"/>
                  <a:ea typeface="阿里巴巴普惠体 B" panose="00020600040101010101" charset="-122"/>
                  <a:sym typeface="+mn-ea"/>
                </a:rPr>
                <a:t>五“不”、两“核实”</a:t>
              </a:r>
              <a:endParaRPr lang="zh-CN" altLang="en-US" sz="2400" b="1" dirty="0">
                <a:solidFill>
                  <a:srgbClr val="00388D"/>
                </a:solidFill>
                <a:latin typeface="阿里巴巴普惠体 B" panose="00020600040101010101" charset="-122"/>
                <a:ea typeface="阿里巴巴普惠体 B" panose="00020600040101010101" charset="-122"/>
                <a:sym typeface="+mn-ea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019558" y="3150112"/>
              <a:ext cx="1817914" cy="1938040"/>
              <a:chOff x="1019558" y="2978174"/>
              <a:chExt cx="1817914" cy="1938040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1019558" y="3439839"/>
                <a:ext cx="1817914" cy="1476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dist">
                  <a:buFont typeface="+mj-lt"/>
                  <a:buAutoNum type="arabicPeriod"/>
                </a:pPr>
                <a:r>
                  <a:rPr lang="zh-CN" altLang="en-US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阿里巴巴普惠体 B" panose="00020600040101010101" charset="-122"/>
                    <a:ea typeface="阿里巴巴普惠体 B" panose="00020600040101010101" charset="-122"/>
                    <a:sym typeface="+mn-ea"/>
                  </a:rPr>
                  <a:t>不轻信</a:t>
                </a:r>
                <a:endParaRPr lang="zh-CN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阿里巴巴普惠体 B" panose="00020600040101010101" charset="-122"/>
                  <a:ea typeface="阿里巴巴普惠体 B" panose="00020600040101010101" charset="-122"/>
                  <a:sym typeface="+mn-ea"/>
                </a:endParaRPr>
              </a:p>
              <a:p>
                <a:pPr marL="342900" indent="-342900" algn="dist">
                  <a:buFont typeface="+mj-lt"/>
                  <a:buAutoNum type="arabicPeriod"/>
                </a:pPr>
                <a:r>
                  <a:rPr lang="zh-CN" altLang="en-US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阿里巴巴普惠体 B" panose="00020600040101010101" charset="-122"/>
                    <a:ea typeface="阿里巴巴普惠体 B" panose="00020600040101010101" charset="-122"/>
                    <a:sym typeface="+mn-ea"/>
                  </a:rPr>
                  <a:t>不回拨</a:t>
                </a:r>
                <a:endParaRPr lang="zh-CN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阿里巴巴普惠体 B" panose="00020600040101010101" charset="-122"/>
                  <a:ea typeface="阿里巴巴普惠体 B" panose="00020600040101010101" charset="-122"/>
                  <a:sym typeface="+mn-ea"/>
                </a:endParaRPr>
              </a:p>
              <a:p>
                <a:pPr marL="342900" indent="-342900" algn="dist">
                  <a:buFont typeface="+mj-lt"/>
                  <a:buAutoNum type="arabicPeriod"/>
                </a:pPr>
                <a:r>
                  <a:rPr lang="zh-CN" altLang="en-US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阿里巴巴普惠体 B" panose="00020600040101010101" charset="-122"/>
                    <a:ea typeface="阿里巴巴普惠体 B" panose="00020600040101010101" charset="-122"/>
                    <a:sym typeface="+mn-ea"/>
                  </a:rPr>
                  <a:t>不透露</a:t>
                </a:r>
                <a:endParaRPr lang="zh-CN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阿里巴巴普惠体 B" panose="00020600040101010101" charset="-122"/>
                  <a:ea typeface="阿里巴巴普惠体 B" panose="00020600040101010101" charset="-122"/>
                  <a:sym typeface="+mn-ea"/>
                </a:endParaRPr>
              </a:p>
              <a:p>
                <a:pPr marL="342900" indent="-342900" algn="dist">
                  <a:buFont typeface="+mj-lt"/>
                  <a:buAutoNum type="arabicPeriod"/>
                </a:pPr>
                <a:r>
                  <a:rPr lang="zh-CN" altLang="en-US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阿里巴巴普惠体 B" panose="00020600040101010101" charset="-122"/>
                    <a:ea typeface="阿里巴巴普惠体 B" panose="00020600040101010101" charset="-122"/>
                    <a:sym typeface="+mn-ea"/>
                  </a:rPr>
                  <a:t>不点击</a:t>
                </a:r>
                <a:endParaRPr lang="zh-CN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阿里巴巴普惠体 B" panose="00020600040101010101" charset="-122"/>
                  <a:ea typeface="阿里巴巴普惠体 B" panose="00020600040101010101" charset="-122"/>
                  <a:sym typeface="+mn-ea"/>
                </a:endParaRPr>
              </a:p>
              <a:p>
                <a:pPr marL="342900" indent="-342900" algn="dist">
                  <a:buFont typeface="+mj-lt"/>
                  <a:buAutoNum type="arabicPeriod"/>
                </a:pPr>
                <a:r>
                  <a:rPr lang="zh-CN" altLang="en-US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阿里巴巴普惠体 B" panose="00020600040101010101" charset="-122"/>
                    <a:ea typeface="阿里巴巴普惠体 B" panose="00020600040101010101" charset="-122"/>
                    <a:sym typeface="+mn-ea"/>
                  </a:rPr>
                  <a:t>不转账</a:t>
                </a:r>
                <a:endParaRPr lang="zh-CN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阿里巴巴普惠体 B" panose="00020600040101010101" charset="-122"/>
                  <a:ea typeface="阿里巴巴普惠体 B" panose="00020600040101010101" charset="-122"/>
                  <a:sym typeface="+mn-ea"/>
                </a:endParaRPr>
              </a:p>
            </p:txBody>
          </p:sp>
          <p:sp>
            <p:nvSpPr>
              <p:cNvPr id="5" name="文本框 4"/>
              <p:cNvSpPr txBox="1"/>
              <p:nvPr/>
            </p:nvSpPr>
            <p:spPr>
              <a:xfrm>
                <a:off x="1019558" y="2978174"/>
                <a:ext cx="1817914" cy="46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阿里巴巴普惠体 B" panose="00020600040101010101" charset="-122"/>
                    <a:ea typeface="阿里巴巴普惠体 B" panose="00020600040101010101" charset="-122"/>
                    <a:sym typeface="+mn-ea"/>
                  </a:rPr>
                  <a:t>五不</a:t>
                </a:r>
                <a:endPara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阿里巴巴普惠体 B" panose="00020600040101010101" charset="-122"/>
                  <a:ea typeface="阿里巴巴普惠体 B" panose="00020600040101010101" charset="-122"/>
                  <a:sym typeface="+mn-ea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3730100" y="3150112"/>
              <a:ext cx="2050213" cy="1722902"/>
              <a:chOff x="1019557" y="2978174"/>
              <a:chExt cx="2050213" cy="1722902"/>
            </a:xfrm>
          </p:grpSpPr>
          <p:sp>
            <p:nvSpPr>
              <p:cNvPr id="8" name="文本框 7"/>
              <p:cNvSpPr txBox="1"/>
              <p:nvPr/>
            </p:nvSpPr>
            <p:spPr>
              <a:xfrm>
                <a:off x="1019557" y="3439839"/>
                <a:ext cx="2050213" cy="12612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200000"/>
                  </a:lnSpc>
                  <a:buFont typeface="+mj-lt"/>
                  <a:buAutoNum type="arabicPeriod"/>
                </a:pPr>
                <a:r>
                  <a:rPr lang="zh-CN" altLang="en-US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阿里巴巴普惠体 B" panose="00020600040101010101" charset="-122"/>
                    <a:ea typeface="阿里巴巴普惠体 B" panose="00020600040101010101" charset="-122"/>
                    <a:sym typeface="+mn-ea"/>
                  </a:rPr>
                  <a:t>核实转账请求</a:t>
                </a:r>
                <a:endParaRPr lang="zh-CN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阿里巴巴普惠体 B" panose="00020600040101010101" charset="-122"/>
                  <a:ea typeface="阿里巴巴普惠体 B" panose="00020600040101010101" charset="-122"/>
                  <a:sym typeface="+mn-ea"/>
                </a:endParaRPr>
              </a:p>
              <a:p>
                <a:pPr marL="342900" indent="-342900">
                  <a:lnSpc>
                    <a:spcPct val="200000"/>
                  </a:lnSpc>
                  <a:buFont typeface="+mj-lt"/>
                  <a:buAutoNum type="arabicPeriod"/>
                </a:pPr>
                <a:r>
                  <a:rPr lang="zh-CN" altLang="en-US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阿里巴巴普惠体 B" panose="00020600040101010101" charset="-122"/>
                    <a:ea typeface="阿里巴巴普惠体 B" panose="00020600040101010101" charset="-122"/>
                    <a:sym typeface="+mn-ea"/>
                  </a:rPr>
                  <a:t>核实可疑信息</a:t>
                </a:r>
                <a:endParaRPr lang="zh-CN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阿里巴巴普惠体 B" panose="00020600040101010101" charset="-122"/>
                  <a:ea typeface="阿里巴巴普惠体 B" panose="00020600040101010101" charset="-122"/>
                  <a:sym typeface="+mn-ea"/>
                </a:endParaRPr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1019558" y="2978174"/>
                <a:ext cx="1817914" cy="5025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阿里巴巴普惠体 B" panose="00020600040101010101" charset="-122"/>
                    <a:ea typeface="阿里巴巴普惠体 B" panose="00020600040101010101" charset="-122"/>
                    <a:sym typeface="+mn-ea"/>
                  </a:rPr>
                  <a:t>两核实</a:t>
                </a:r>
                <a:endPara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阿里巴巴普惠体 B" panose="00020600040101010101" charset="-122"/>
                  <a:ea typeface="阿里巴巴普惠体 B" panose="00020600040101010101" charset="-122"/>
                  <a:sym typeface="+mn-ea"/>
                </a:endParaRPr>
              </a:p>
            </p:txBody>
          </p:sp>
        </p:grp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89" y="1493831"/>
            <a:ext cx="4844706" cy="48447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421" y="391886"/>
            <a:ext cx="623137" cy="62448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019558" y="519463"/>
            <a:ext cx="609600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rgbClr val="00388D"/>
                </a:solidFill>
                <a:latin typeface="阿里巴巴普惠体 B" panose="00020600040101010101" charset="-122"/>
                <a:ea typeface="阿里巴巴普惠体 B" panose="00020600040101010101" charset="-122"/>
                <a:cs typeface="字魂5号-无外润黑体" panose="00000500000000000000" charset="-122"/>
                <a:sym typeface="+mn-ea"/>
              </a:rPr>
              <a:t>网络安全防骗秘籍</a:t>
            </a:r>
            <a:endParaRPr lang="zh-CN" altLang="en-US" sz="1800" dirty="0">
              <a:solidFill>
                <a:srgbClr val="00388D"/>
              </a:solidFill>
              <a:latin typeface="阿里巴巴普惠体 B" panose="00020600040101010101" charset="-122"/>
              <a:ea typeface="阿里巴巴普惠体 B" panose="00020600040101010101" charset="-122"/>
              <a:cs typeface="字魂5号-无外润黑体" panose="000005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19558" y="1339246"/>
            <a:ext cx="6096000" cy="4523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zh-CN" altLang="en-US" sz="1800" b="1" dirty="0">
                <a:solidFill>
                  <a:srgbClr val="00388D"/>
                </a:solidFill>
                <a:effectLst/>
                <a:latin typeface="阿里巴巴普惠体 B" panose="00020600040101010101" charset="-122"/>
                <a:ea typeface="阿里巴巴普惠体 B" panose="00020600040101010101" charset="-122"/>
                <a:sym typeface="+mn-ea"/>
              </a:rPr>
              <a:t>不轻信</a:t>
            </a:r>
            <a:endParaRPr lang="zh-CN" altLang="en-US" sz="1800" b="1" dirty="0">
              <a:solidFill>
                <a:srgbClr val="00388D"/>
              </a:solidFill>
              <a:effectLst/>
              <a:latin typeface="阿里巴巴普惠体 B" panose="00020600040101010101" charset="-122"/>
              <a:ea typeface="阿里巴巴普惠体 B" panose="00020600040101010101" charset="-122"/>
              <a:sym typeface="+mn-ea"/>
            </a:endParaRPr>
          </a:p>
          <a:p>
            <a:pPr fontAlgn="auto">
              <a:lnSpc>
                <a:spcPct val="200000"/>
              </a:lnSpc>
            </a:pPr>
            <a:r>
              <a:rPr lang="zh-CN" altLang="en-US" sz="1800" dirty="0"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</a:rPr>
              <a:t>免费了、中奖了、秒杀了、抢红包了、日赚500了...…所有利益诱导性信息都不要轻易理睬；我是领导、我是房东、我是公安、我是老同学、猜猜我是谁.…....所有装熟人的都不要轻易相信。</a:t>
            </a:r>
            <a:endParaRPr lang="zh-CN" altLang="en-US" sz="1800" dirty="0">
              <a:latin typeface="阿里巴巴普惠体 B" panose="00020600040101010101" charset="-122"/>
              <a:ea typeface="阿里巴巴普惠体 B" panose="00020600040101010101" charset="-122"/>
              <a:cs typeface="思源黑体 CN Normal" panose="020B0400000000000000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zh-CN" altLang="en-US" sz="1800" b="1" dirty="0">
                <a:solidFill>
                  <a:srgbClr val="00388D"/>
                </a:solidFill>
                <a:effectLst/>
                <a:latin typeface="阿里巴巴普惠体 B" panose="00020600040101010101" charset="-122"/>
                <a:ea typeface="阿里巴巴普惠体 B" panose="00020600040101010101" charset="-122"/>
                <a:sym typeface="+mn-ea"/>
              </a:rPr>
              <a:t>不回拨</a:t>
            </a:r>
            <a:endParaRPr lang="zh-CN" altLang="en-US" sz="1800" b="1" dirty="0">
              <a:solidFill>
                <a:srgbClr val="00388D"/>
              </a:solidFill>
              <a:effectLst/>
              <a:latin typeface="阿里巴巴普惠体 B" panose="00020600040101010101" charset="-122"/>
              <a:ea typeface="阿里巴巴普惠体 B" panose="00020600040101010101" charset="-122"/>
              <a:sym typeface="+mn-ea"/>
            </a:endParaRPr>
          </a:p>
          <a:p>
            <a:pPr fontAlgn="auto">
              <a:lnSpc>
                <a:spcPct val="200000"/>
              </a:lnSpc>
            </a:pPr>
            <a:r>
              <a:rPr lang="zh-CN" altLang="en-US" sz="1800" dirty="0"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</a:rPr>
              <a:t>客服咨询、详情请拨、专属通道....…陌生信息中提供的联系方式，都不要轻易致电联系。</a:t>
            </a:r>
            <a:endParaRPr lang="zh-CN" altLang="en-US" sz="1800" dirty="0">
              <a:latin typeface="阿里巴巴普惠体 B" panose="00020600040101010101" charset="-122"/>
              <a:ea typeface="阿里巴巴普惠体 B" panose="00020600040101010101" charset="-122"/>
              <a:cs typeface="思源黑体 CN Normal" panose="020B04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558" y="2565805"/>
            <a:ext cx="4558393" cy="33429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421" y="391886"/>
            <a:ext cx="623137" cy="62448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019558" y="519463"/>
            <a:ext cx="609600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rgbClr val="00388D"/>
                </a:solidFill>
                <a:latin typeface="阿里巴巴普惠体 B" panose="00020600040101010101" charset="-122"/>
                <a:ea typeface="阿里巴巴普惠体 B" panose="00020600040101010101" charset="-122"/>
                <a:cs typeface="字魂5号-无外润黑体" panose="00000500000000000000" charset="-122"/>
                <a:sym typeface="+mn-ea"/>
              </a:rPr>
              <a:t>网络安全防骗秘籍</a:t>
            </a:r>
            <a:endParaRPr lang="zh-CN" altLang="en-US" sz="1800" dirty="0">
              <a:solidFill>
                <a:srgbClr val="00388D"/>
              </a:solidFill>
              <a:latin typeface="阿里巴巴普惠体 B" panose="00020600040101010101" charset="-122"/>
              <a:ea typeface="阿里巴巴普惠体 B" panose="00020600040101010101" charset="-122"/>
              <a:cs typeface="字魂5号-无外润黑体" panose="000005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77901" y="2021947"/>
            <a:ext cx="6096000" cy="3969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00388D"/>
                </a:solidFill>
                <a:latin typeface="阿里巴巴普惠体 B" panose="00020600040101010101" charset="-122"/>
                <a:ea typeface="阿里巴巴普惠体 B" panose="00020600040101010101" charset="-122"/>
                <a:sym typeface="+mn-ea"/>
              </a:rPr>
              <a:t>不透露：</a:t>
            </a:r>
            <a:r>
              <a:rPr lang="zh-CN" altLang="en-US" dirty="0"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</a:rPr>
              <a:t>手机号码、家庭住址、电子邮箱、亲属联系方式、身份证号、银行卡账号密码、网银登录支付密码、支付宝密码等一切个人以及亲友隐私信息通通不可泄露。</a:t>
            </a:r>
            <a:endParaRPr lang="zh-CN" altLang="en-US" dirty="0">
              <a:latin typeface="阿里巴巴普惠体 B" panose="00020600040101010101" charset="-122"/>
              <a:ea typeface="阿里巴巴普惠体 B" panose="00020600040101010101" charset="-122"/>
              <a:cs typeface="思源黑体 CN Normal" panose="020B0400000000000000" charset="-122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00388D"/>
                </a:solidFill>
                <a:latin typeface="阿里巴巴普惠体 B" panose="00020600040101010101" charset="-122"/>
                <a:ea typeface="阿里巴巴普惠体 B" panose="00020600040101010101" charset="-122"/>
                <a:sym typeface="+mn-ea"/>
              </a:rPr>
              <a:t>不点击：</a:t>
            </a:r>
            <a:r>
              <a:rPr lang="zh-CN" altLang="en-US" dirty="0"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</a:rPr>
              <a:t>免费领奖、视频相册、工作资料、低价抢购、升级下载、积分兑换.…….只要是陌生网址，都不要点击。</a:t>
            </a:r>
            <a:endParaRPr lang="zh-CN" altLang="en-US" dirty="0">
              <a:latin typeface="阿里巴巴普惠体 B" panose="00020600040101010101" charset="-122"/>
              <a:ea typeface="阿里巴巴普惠体 B" panose="00020600040101010101" charset="-122"/>
              <a:cs typeface="思源黑体 CN Normal" panose="020B0400000000000000" charset="-122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00388D"/>
                </a:solidFill>
                <a:latin typeface="阿里巴巴普惠体 B" panose="00020600040101010101" charset="-122"/>
                <a:ea typeface="阿里巴巴普惠体 B" panose="00020600040101010101" charset="-122"/>
                <a:sym typeface="+mn-ea"/>
              </a:rPr>
              <a:t>不转账：</a:t>
            </a:r>
            <a:r>
              <a:rPr lang="zh-CN" altLang="en-US" dirty="0"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</a:rPr>
              <a:t>房补、车补、中奖、退税、银行卡积分兑换现金等不要贪,身份不核实清楚不转账。</a:t>
            </a:r>
            <a:endParaRPr lang="zh-CN" altLang="en-US" dirty="0">
              <a:latin typeface="阿里巴巴普惠体 B" panose="00020600040101010101" charset="-122"/>
              <a:ea typeface="阿里巴巴普惠体 B" panose="00020600040101010101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21" y="1641343"/>
            <a:ext cx="4647977" cy="46479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421" y="391886"/>
            <a:ext cx="623137" cy="62448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019558" y="519463"/>
            <a:ext cx="609600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rgbClr val="00388D"/>
                </a:solidFill>
                <a:latin typeface="阿里巴巴普惠体 B" panose="00020600040101010101" charset="-122"/>
                <a:ea typeface="阿里巴巴普惠体 B" panose="00020600040101010101" charset="-122"/>
                <a:cs typeface="字魂5号-无外润黑体" panose="00000500000000000000" charset="-122"/>
                <a:sym typeface="+mn-ea"/>
              </a:rPr>
              <a:t>网络安全防骗秘籍</a:t>
            </a:r>
            <a:endParaRPr lang="zh-CN" altLang="en-US" sz="1800" dirty="0">
              <a:solidFill>
                <a:srgbClr val="00388D"/>
              </a:solidFill>
              <a:latin typeface="阿里巴巴普惠体 B" panose="00020600040101010101" charset="-122"/>
              <a:ea typeface="阿里巴巴普惠体 B" panose="00020600040101010101" charset="-122"/>
              <a:cs typeface="字魂5号-无外润黑体" panose="00000500000000000000" charset="-122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019558" y="2761252"/>
            <a:ext cx="2931795" cy="2067560"/>
            <a:chOff x="1143000" y="3109595"/>
            <a:chExt cx="2931795" cy="2067560"/>
          </a:xfrm>
        </p:grpSpPr>
        <p:sp>
          <p:nvSpPr>
            <p:cNvPr id="4" name="文本框 3"/>
            <p:cNvSpPr txBox="1"/>
            <p:nvPr/>
          </p:nvSpPr>
          <p:spPr>
            <a:xfrm>
              <a:off x="1143000" y="3608705"/>
              <a:ext cx="2931795" cy="156845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l">
                <a:lnSpc>
                  <a:spcPct val="200000"/>
                </a:lnSpc>
                <a:buClrTx/>
                <a:buSzTx/>
                <a:buFontTx/>
              </a:pPr>
              <a:r>
                <a:rPr lang="zh-CN" altLang="en-US" sz="1600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  <a:sym typeface="+mn-ea"/>
                </a:rPr>
                <a:t>他人要求借钱、打款、线上支付、充值等，所有现金往来一定要当面或电话联系本人确认。</a:t>
              </a:r>
              <a:endParaRPr lang="zh-CN" altLang="en-US" sz="1600" dirty="0"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  <a:sym typeface="+mn-ea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602892" y="3109595"/>
              <a:ext cx="1838958" cy="485140"/>
              <a:chOff x="5034" y="4665"/>
              <a:chExt cx="2393" cy="764"/>
            </a:xfrm>
          </p:grpSpPr>
          <p:sp>
            <p:nvSpPr>
              <p:cNvPr id="8" name="平行四边形 7"/>
              <p:cNvSpPr/>
              <p:nvPr/>
            </p:nvSpPr>
            <p:spPr>
              <a:xfrm>
                <a:off x="5034" y="4665"/>
                <a:ext cx="2393" cy="764"/>
              </a:xfrm>
              <a:prstGeom prst="parallelogram">
                <a:avLst>
                  <a:gd name="adj" fmla="val 0"/>
                </a:avLst>
              </a:prstGeom>
              <a:solidFill>
                <a:srgbClr val="00388D"/>
              </a:solidFill>
              <a:ln>
                <a:solidFill>
                  <a:srgbClr val="0038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" name="文本框 6"/>
              <p:cNvSpPr txBox="1"/>
              <p:nvPr/>
            </p:nvSpPr>
            <p:spPr>
              <a:xfrm>
                <a:off x="5107" y="4690"/>
                <a:ext cx="2255" cy="62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bg1"/>
                    </a:solidFill>
                    <a:effectLst/>
                    <a:latin typeface="阿里巴巴普惠体 B" panose="00020600040101010101" charset="-122"/>
                    <a:ea typeface="阿里巴巴普惠体 B" panose="00020600040101010101" charset="-122"/>
                    <a:sym typeface="+mn-ea"/>
                  </a:rPr>
                  <a:t>核实转账请求</a:t>
                </a:r>
                <a:endParaRPr lang="zh-CN" altLang="en-US" sz="2000" b="1" dirty="0">
                  <a:solidFill>
                    <a:schemeClr val="bg1"/>
                  </a:solidFill>
                  <a:effectLst/>
                  <a:latin typeface="阿里巴巴普惠体 B" panose="00020600040101010101" charset="-122"/>
                  <a:ea typeface="阿里巴巴普惠体 B" panose="00020600040101010101" charset="-122"/>
                  <a:sym typeface="+mn-ea"/>
                </a:endParaRPr>
              </a:p>
            </p:txBody>
          </p:sp>
        </p:grpSp>
      </p:grpSp>
      <p:grpSp>
        <p:nvGrpSpPr>
          <p:cNvPr id="12" name="组合 11"/>
          <p:cNvGrpSpPr/>
          <p:nvPr/>
        </p:nvGrpSpPr>
        <p:grpSpPr>
          <a:xfrm>
            <a:off x="8101717" y="2729820"/>
            <a:ext cx="3464616" cy="2630170"/>
            <a:chOff x="7931243" y="2943860"/>
            <a:chExt cx="3464616" cy="2630170"/>
          </a:xfrm>
        </p:grpSpPr>
        <p:sp>
          <p:nvSpPr>
            <p:cNvPr id="5" name="文本框 4"/>
            <p:cNvSpPr txBox="1"/>
            <p:nvPr/>
          </p:nvSpPr>
          <p:spPr>
            <a:xfrm>
              <a:off x="7931243" y="3512820"/>
              <a:ext cx="3464616" cy="20612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>
                <a:lnSpc>
                  <a:spcPct val="200000"/>
                </a:lnSpc>
                <a:buClrTx/>
                <a:buSzTx/>
                <a:buFontTx/>
              </a:pPr>
              <a:r>
                <a:rPr lang="zh-CN" altLang="en-US" sz="1600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  <a:sym typeface="+mn-ea"/>
                </a:rPr>
                <a:t>陌生可疑的短信、电话、QQ、微信、邮件、通知等，只要拿不准情况，都通过线下营业厅、官方网站等官方渠道核实。</a:t>
              </a:r>
              <a:endParaRPr lang="zh-CN" altLang="en-US" sz="1600" dirty="0"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  <a:sym typeface="+mn-ea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8605669" y="2943860"/>
              <a:ext cx="1838960" cy="485140"/>
              <a:chOff x="5147" y="4555"/>
              <a:chExt cx="2393" cy="764"/>
            </a:xfrm>
          </p:grpSpPr>
          <p:sp>
            <p:nvSpPr>
              <p:cNvPr id="11" name="平行四边形 10"/>
              <p:cNvSpPr/>
              <p:nvPr/>
            </p:nvSpPr>
            <p:spPr>
              <a:xfrm>
                <a:off x="5147" y="4555"/>
                <a:ext cx="2393" cy="764"/>
              </a:xfrm>
              <a:prstGeom prst="parallelogram">
                <a:avLst>
                  <a:gd name="adj" fmla="val 0"/>
                </a:avLst>
              </a:prstGeom>
              <a:solidFill>
                <a:srgbClr val="00388D"/>
              </a:solidFill>
              <a:ln>
                <a:solidFill>
                  <a:srgbClr val="0038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5223" y="4623"/>
                <a:ext cx="2253" cy="62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bg1"/>
                    </a:solidFill>
                    <a:effectLst/>
                    <a:latin typeface="阿里巴巴普惠体 B" panose="00020600040101010101" charset="-122"/>
                    <a:ea typeface="阿里巴巴普惠体 B" panose="00020600040101010101" charset="-122"/>
                    <a:sym typeface="+mn-ea"/>
                  </a:rPr>
                  <a:t>核实可疑信息</a:t>
                </a:r>
                <a:endParaRPr lang="zh-CN" altLang="en-US" sz="2000" b="1" dirty="0">
                  <a:solidFill>
                    <a:schemeClr val="bg1"/>
                  </a:solidFill>
                  <a:effectLst/>
                  <a:latin typeface="阿里巴巴普惠体 B" panose="00020600040101010101" charset="-122"/>
                  <a:ea typeface="阿里巴巴普惠体 B" panose="00020600040101010101" charset="-122"/>
                  <a:sym typeface="+mn-ea"/>
                </a:endParaRPr>
              </a:p>
            </p:txBody>
          </p:sp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3" y="2424830"/>
            <a:ext cx="3899992" cy="31667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421" y="391886"/>
            <a:ext cx="623137" cy="62448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019558" y="519463"/>
            <a:ext cx="609600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rgbClr val="00388D"/>
                </a:solidFill>
                <a:latin typeface="阿里巴巴普惠体 B" panose="00020600040101010101" charset="-122"/>
                <a:ea typeface="阿里巴巴普惠体 B" panose="00020600040101010101" charset="-122"/>
                <a:cs typeface="字魂5号-无外润黑体" panose="00000500000000000000" charset="-122"/>
                <a:sym typeface="+mn-ea"/>
              </a:rPr>
              <a:t>网络安全防骗秘籍</a:t>
            </a:r>
            <a:endParaRPr lang="zh-CN" altLang="en-US" sz="1800" dirty="0">
              <a:solidFill>
                <a:srgbClr val="00388D"/>
              </a:solidFill>
              <a:latin typeface="阿里巴巴普惠体 B" panose="00020600040101010101" charset="-122"/>
              <a:ea typeface="阿里巴巴普惠体 B" panose="00020600040101010101" charset="-122"/>
              <a:cs typeface="字魂5号-无外润黑体" panose="000005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04257" y="1871471"/>
            <a:ext cx="6096000" cy="3415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auto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</a:rPr>
              <a:t>网络安全问题关系你我他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B" panose="00020600040101010101" charset="-122"/>
              <a:ea typeface="阿里巴巴普惠体 B" panose="00020600040101010101" charset="-122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</a:rPr>
              <a:t>它给我们日常生活带来巨大便利的同时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B" panose="00020600040101010101" charset="-122"/>
              <a:ea typeface="阿里巴巴普惠体 B" panose="00020600040101010101" charset="-122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</a:rPr>
              <a:t>也潜藏着很多的陷阱和不安全因素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B" panose="00020600040101010101" charset="-122"/>
              <a:ea typeface="阿里巴巴普惠体 B" panose="00020600040101010101" charset="-122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</a:rPr>
              <a:t>了解网络安全相关知识法律 提升自我防范意识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B" panose="00020600040101010101" charset="-122"/>
              <a:ea typeface="阿里巴巴普惠体 B" panose="00020600040101010101" charset="-122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</a:rPr>
              <a:t>时刻提高警惕、各个击破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B" panose="00020600040101010101" charset="-122"/>
              <a:ea typeface="阿里巴巴普惠体 B" panose="00020600040101010101" charset="-122"/>
            </a:endParaRPr>
          </a:p>
          <a:p>
            <a:pPr marL="285750" indent="-285750" fontAlgn="auto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</a:rPr>
              <a:t>才能保护自己和家人的人身财产安全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B" panose="00020600040101010101" charset="-122"/>
              <a:ea typeface="阿里巴巴普惠体 B" panose="0002060004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929" y="1210213"/>
            <a:ext cx="4655288" cy="46552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60124" y="277874"/>
            <a:ext cx="11071751" cy="5764246"/>
            <a:chOff x="560124" y="277874"/>
            <a:chExt cx="11071751" cy="576424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124" y="815880"/>
              <a:ext cx="11071751" cy="522624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7466" y="277874"/>
              <a:ext cx="749582" cy="803123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74213" y="277874"/>
              <a:ext cx="749582" cy="803123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2077499" y="2139690"/>
            <a:ext cx="3427307" cy="830997"/>
          </a:xfrm>
          <a:prstGeom prst="rect">
            <a:avLst/>
          </a:prstGeom>
          <a:solidFill>
            <a:srgbClr val="FF595D"/>
          </a:solidFill>
        </p:spPr>
        <p:txBody>
          <a:bodyPr vert="horz" wrap="square" rtlCol="0">
            <a:spAutoFit/>
            <a:scene3d>
              <a:camera prst="perspectiveFront"/>
              <a:lightRig rig="threePt" dir="t"/>
            </a:scene3d>
          </a:bodyPr>
          <a:lstStyle/>
          <a:p>
            <a:pPr algn="ctr"/>
            <a:r>
              <a:rPr lang="en-US" altLang="zh-CN" sz="48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优设标题黑" panose="00000500000000000000" pitchFamily="2" charset="-122"/>
                <a:ea typeface="优设标题黑" panose="00000500000000000000" pitchFamily="2" charset="-122"/>
                <a:cs typeface="经典综艺体简" panose="02010609000101010101" pitchFamily="49" charset="-122"/>
              </a:rPr>
              <a:t>PART 01</a:t>
            </a:r>
            <a:endParaRPr lang="en-US" altLang="zh-CN" sz="480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优设标题黑" panose="00000500000000000000" pitchFamily="2" charset="-122"/>
              <a:ea typeface="优设标题黑" panose="00000500000000000000" pitchFamily="2" charset="-122"/>
              <a:cs typeface="经典综艺体简" panose="02010609000101010101" pitchFamily="49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04903" y="2216711"/>
            <a:ext cx="4541515" cy="368770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471704" y="3391324"/>
            <a:ext cx="4754880" cy="19380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p>
            <a:pPr algn="ctr"/>
            <a:r>
              <a:rPr lang="zh-CN" alt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经典雅黑" panose="00000500000000000000" charset="-122"/>
                <a:ea typeface="字魂经典雅黑" panose="00000500000000000000" charset="-122"/>
              </a:rPr>
              <a:t>网络安全相关</a:t>
            </a:r>
            <a:endParaRPr lang="zh-CN" altLang="en-US" sz="6000" dirty="0">
              <a:solidFill>
                <a:schemeClr val="tx1">
                  <a:lumMod val="75000"/>
                  <a:lumOff val="25000"/>
                </a:schemeClr>
              </a:solidFill>
              <a:latin typeface="字魂经典雅黑" panose="00000500000000000000" charset="-122"/>
              <a:ea typeface="字魂经典雅黑" panose="00000500000000000000" charset="-122"/>
            </a:endParaRPr>
          </a:p>
          <a:p>
            <a:pPr algn="ctr"/>
            <a:r>
              <a:rPr lang="zh-CN" alt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经典雅黑" panose="00000500000000000000" charset="-122"/>
                <a:ea typeface="字魂经典雅黑" panose="00000500000000000000" charset="-122"/>
              </a:rPr>
              <a:t>战略法规</a:t>
            </a:r>
            <a:endParaRPr lang="zh-CN" altLang="en-US" sz="6000" dirty="0">
              <a:solidFill>
                <a:schemeClr val="tx1">
                  <a:lumMod val="75000"/>
                  <a:lumOff val="25000"/>
                </a:schemeClr>
              </a:solidFill>
              <a:latin typeface="字魂经典雅黑" panose="00000500000000000000" charset="-122"/>
              <a:ea typeface="字魂经典雅黑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421" y="391886"/>
            <a:ext cx="623137" cy="62448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019558" y="519463"/>
            <a:ext cx="609600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rgbClr val="00388D"/>
                </a:solidFill>
                <a:latin typeface="阿里巴巴普惠体 B" panose="00020600040101010101" charset="-122"/>
                <a:ea typeface="阿里巴巴普惠体 B" panose="00020600040101010101" charset="-122"/>
                <a:cs typeface="字魂5号-无外润黑体" panose="00000500000000000000" charset="-122"/>
                <a:sym typeface="+mn-ea"/>
              </a:rPr>
              <a:t>网络安全相关战略法规</a:t>
            </a:r>
            <a:endParaRPr lang="zh-CN" altLang="en-US" sz="1800" dirty="0">
              <a:solidFill>
                <a:srgbClr val="00388D"/>
              </a:solidFill>
              <a:latin typeface="阿里巴巴普惠体 B" panose="00020600040101010101" charset="-122"/>
              <a:ea typeface="阿里巴巴普惠体 B" panose="00020600040101010101" charset="-122"/>
              <a:cs typeface="字魂5号-无外润黑体" panose="00000500000000000000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454150" y="2832100"/>
            <a:ext cx="576897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fontAlgn="auto">
              <a:lnSpc>
                <a:spcPct val="200000"/>
              </a:lnSpc>
            </a:pPr>
            <a:r>
              <a:rPr lang="zh-CN" altLang="en-US" dirty="0"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</a:rPr>
              <a:t>是国家安全的重要组成部分，也是“十四五”规划建设数字中国战略的基座。</a:t>
            </a:r>
            <a:endParaRPr lang="zh-CN" altLang="en-US" dirty="0">
              <a:latin typeface="阿里巴巴普惠体 B" panose="00020600040101010101" charset="-122"/>
              <a:ea typeface="阿里巴巴普惠体 B" panose="00020600040101010101" charset="-122"/>
              <a:cs typeface="思源黑体 CN Normal" panose="020B0400000000000000" charset="-122"/>
            </a:endParaRPr>
          </a:p>
          <a:p>
            <a:pPr algn="just" fontAlgn="auto">
              <a:lnSpc>
                <a:spcPct val="200000"/>
              </a:lnSpc>
            </a:pPr>
            <a:r>
              <a:rPr lang="zh-CN" altLang="en-US" dirty="0"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</a:rPr>
              <a:t>网络安全不仅关乎国家安全、社会安全、城市安全、基础设施安全，也和老百姓的生活密切相关。</a:t>
            </a:r>
            <a:endParaRPr lang="zh-CN" altLang="en-US" dirty="0">
              <a:latin typeface="阿里巴巴普惠体 B" panose="00020600040101010101" charset="-122"/>
              <a:ea typeface="阿里巴巴普惠体 B" panose="00020600040101010101" charset="-122"/>
              <a:cs typeface="思源黑体 CN Normal" panose="020B0400000000000000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1454151" y="2010410"/>
            <a:ext cx="1605280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fontAlgn="auto">
              <a:lnSpc>
                <a:spcPct val="200000"/>
              </a:lnSpc>
            </a:pPr>
            <a:r>
              <a:rPr lang="zh-CN" altLang="en-US" sz="2800" b="1" dirty="0">
                <a:solidFill>
                  <a:srgbClr val="00388D"/>
                </a:solidFill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  <a:sym typeface="+mn-ea"/>
              </a:rPr>
              <a:t>网络安全</a:t>
            </a:r>
            <a:endParaRPr lang="zh-CN" altLang="en-US" sz="2800" b="1" dirty="0">
              <a:solidFill>
                <a:srgbClr val="00388D"/>
              </a:solidFill>
              <a:latin typeface="阿里巴巴普惠体 B" panose="00020600040101010101" charset="-122"/>
              <a:ea typeface="阿里巴巴普惠体 B" panose="00020600040101010101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384" y="1817914"/>
            <a:ext cx="4226379" cy="42263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421" y="391886"/>
            <a:ext cx="623137" cy="62448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019558" y="519463"/>
            <a:ext cx="609600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rgbClr val="00388D"/>
                </a:solidFill>
                <a:latin typeface="阿里巴巴普惠体 B" panose="00020600040101010101" charset="-122"/>
                <a:ea typeface="阿里巴巴普惠体 B" panose="00020600040101010101" charset="-122"/>
                <a:cs typeface="字魂5号-无外润黑体" panose="00000500000000000000" charset="-122"/>
                <a:sym typeface="+mn-ea"/>
              </a:rPr>
              <a:t>网络安全相关战略法规</a:t>
            </a:r>
            <a:endParaRPr lang="zh-CN" altLang="en-US" sz="1800" dirty="0">
              <a:solidFill>
                <a:srgbClr val="00388D"/>
              </a:solidFill>
              <a:latin typeface="阿里巴巴普惠体 B" panose="00020600040101010101" charset="-122"/>
              <a:ea typeface="阿里巴巴普惠体 B" panose="00020600040101010101" charset="-122"/>
              <a:cs typeface="字魂5号-无外润黑体" panose="000005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26893" y="2337094"/>
            <a:ext cx="10145549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just">
              <a:lnSpc>
                <a:spcPct val="150000"/>
              </a:lnSpc>
              <a:buClrTx/>
              <a:buSzTx/>
              <a:buFontTx/>
            </a:pPr>
            <a:r>
              <a:rPr lang="zh-CN" altLang="en-US" dirty="0"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  <a:sym typeface="+mn-ea"/>
              </a:rPr>
              <a:t>2018年4月20日至21日，习近平总书记在全国网络安全和信息化工作会议上发表讲话。他强调:“没有网络安全就没有国家安全，就没有经济社会稳定运行，广大人民群众利益也难以得到保障。”</a:t>
            </a:r>
            <a:endParaRPr lang="zh-CN" altLang="en-US" dirty="0">
              <a:latin typeface="阿里巴巴普惠体 B" panose="00020600040101010101" charset="-122"/>
              <a:ea typeface="阿里巴巴普惠体 B" panose="00020600040101010101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19558" y="1820999"/>
            <a:ext cx="4744720" cy="460375"/>
          </a:xfrm>
          <a:prstGeom prst="rect">
            <a:avLst/>
          </a:prstGeom>
          <a:solidFill>
            <a:srgbClr val="00388D"/>
          </a:solidFill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bg1"/>
                </a:solidFill>
                <a:latin typeface="阿里巴巴普惠体 B" panose="00020600040101010101" charset="-122"/>
                <a:ea typeface="阿里巴巴普惠体 B" panose="00020600040101010101" charset="-122"/>
                <a:cs typeface="字魂95号-手刻宋" panose="00000500000000000000" charset="-122"/>
                <a:sym typeface="+mn-ea"/>
              </a:rPr>
              <a:t>“没有网络安全就没有国家安全”</a:t>
            </a:r>
            <a:endParaRPr lang="zh-CN" altLang="en-US" sz="2400" b="1" dirty="0">
              <a:solidFill>
                <a:schemeClr val="bg1"/>
              </a:solidFill>
              <a:latin typeface="阿里巴巴普惠体 B" panose="00020600040101010101" charset="-122"/>
              <a:ea typeface="阿里巴巴普惠体 B" panose="00020600040101010101" charset="-122"/>
              <a:cs typeface="字魂95号-手刻宋" panose="000005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26893" y="4250424"/>
            <a:ext cx="5795464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just">
              <a:lnSpc>
                <a:spcPct val="150000"/>
              </a:lnSpc>
              <a:buClrTx/>
              <a:buSzTx/>
              <a:buFontTx/>
            </a:pPr>
            <a:r>
              <a:rPr lang="zh-CN" altLang="en-US" dirty="0"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  <a:sym typeface="+mn-ea"/>
              </a:rPr>
              <a:t>2021年3月，《中华人民共和国国民经济和社会发展第十四个五年规划和2035年远景目标纲要》正式发布，其中“网络安全”一词在文中出现14次，成为国家、社会科技发展道路上的重要议题。</a:t>
            </a:r>
            <a:endParaRPr lang="zh-CN" altLang="en-US" dirty="0">
              <a:latin typeface="阿里巴巴普惠体 B" panose="00020600040101010101" charset="-122"/>
              <a:ea typeface="阿里巴巴普惠体 B" panose="00020600040101010101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19558" y="3500130"/>
            <a:ext cx="4744720" cy="460375"/>
          </a:xfrm>
          <a:prstGeom prst="rect">
            <a:avLst/>
          </a:prstGeom>
          <a:solidFill>
            <a:srgbClr val="00388D"/>
          </a:solidFill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bg1"/>
                </a:solidFill>
                <a:latin typeface="阿里巴巴普惠体 B" panose="00020600040101010101" charset="-122"/>
                <a:ea typeface="阿里巴巴普惠体 B" panose="00020600040101010101" charset="-122"/>
                <a:cs typeface="字魂95号-手刻宋" panose="00000500000000000000" charset="-122"/>
                <a:sym typeface="+mn-ea"/>
              </a:rPr>
              <a:t>“十四五”规划高度重视网络安全</a:t>
            </a:r>
            <a:endParaRPr lang="zh-CN" altLang="en-US" sz="2400" b="1" dirty="0">
              <a:solidFill>
                <a:schemeClr val="bg1"/>
              </a:solidFill>
              <a:latin typeface="阿里巴巴普惠体 B" panose="00020600040101010101" charset="-122"/>
              <a:ea typeface="阿里巴巴普惠体 B" panose="00020600040101010101" charset="-122"/>
              <a:cs typeface="字魂95号-手刻宋" panose="000005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27570" y="3227384"/>
            <a:ext cx="2481943" cy="3071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ldLvl="0" animBg="1"/>
      <p:bldP spid="4" grpId="0"/>
      <p:bldP spid="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421" y="391886"/>
            <a:ext cx="623137" cy="62448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019558" y="519463"/>
            <a:ext cx="609600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rgbClr val="00388D"/>
                </a:solidFill>
                <a:latin typeface="阿里巴巴普惠体 B" panose="00020600040101010101" charset="-122"/>
                <a:ea typeface="阿里巴巴普惠体 B" panose="00020600040101010101" charset="-122"/>
                <a:cs typeface="字魂5号-无外润黑体" panose="00000500000000000000" charset="-122"/>
                <a:sym typeface="+mn-ea"/>
              </a:rPr>
              <a:t>网络安全相关战略法规</a:t>
            </a:r>
            <a:endParaRPr lang="zh-CN" altLang="en-US" sz="1800" dirty="0">
              <a:solidFill>
                <a:srgbClr val="00388D"/>
              </a:solidFill>
              <a:latin typeface="阿里巴巴普惠体 B" panose="00020600040101010101" charset="-122"/>
              <a:ea typeface="阿里巴巴普惠体 B" panose="00020600040101010101" charset="-122"/>
              <a:cs typeface="字魂5号-无外润黑体" panose="00000500000000000000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152208" y="2261669"/>
            <a:ext cx="5782945" cy="3322975"/>
            <a:chOff x="1363980" y="2283440"/>
            <a:chExt cx="5782945" cy="3322975"/>
          </a:xfrm>
        </p:grpSpPr>
        <p:sp>
          <p:nvSpPr>
            <p:cNvPr id="2" name="文本框 1"/>
            <p:cNvSpPr txBox="1"/>
            <p:nvPr/>
          </p:nvSpPr>
          <p:spPr>
            <a:xfrm>
              <a:off x="1363980" y="2745105"/>
              <a:ext cx="5782945" cy="28613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just">
                <a:lnSpc>
                  <a:spcPct val="200000"/>
                </a:lnSpc>
                <a:buClrTx/>
                <a:buSzTx/>
                <a:buFontTx/>
              </a:pPr>
              <a:r>
                <a:rPr lang="zh-CN" altLang="en-US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  <a:sym typeface="+mn-ea"/>
                </a:rPr>
                <a:t>2014年2月27日，习近平总书记在中央网络安全和信息化领导小组第一次会议上提出:“网络安全和信息化是事关国家安全和国家发展、事关广大人民群众工作生活的重大战略问题,要从国际国内大势出发，总体布局，统筹各方，创新发展，努力把我国建设成为网络强国。”</a:t>
              </a:r>
              <a:endParaRPr lang="zh-CN" altLang="en-US" dirty="0"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  <a:sym typeface="+mn-ea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363980" y="2283440"/>
              <a:ext cx="474472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400" b="1" dirty="0">
                  <a:solidFill>
                    <a:srgbClr val="00388D"/>
                  </a:solidFill>
                  <a:latin typeface="阿里巴巴普惠体 B" panose="00020600040101010101" charset="-122"/>
                  <a:ea typeface="阿里巴巴普惠体 B" panose="00020600040101010101" charset="-122"/>
                  <a:cs typeface="字魂95号-手刻宋" panose="00000500000000000000" charset="-122"/>
                  <a:sym typeface="+mn-ea"/>
                </a:rPr>
                <a:t>“努力把我国建设成为网络强国”</a:t>
              </a:r>
              <a:endParaRPr lang="zh-CN" altLang="en-US" sz="2400" b="1" dirty="0">
                <a:solidFill>
                  <a:srgbClr val="00388D"/>
                </a:solidFill>
                <a:latin typeface="阿里巴巴普惠体 B" panose="00020600040101010101" charset="-122"/>
                <a:ea typeface="阿里巴巴普惠体 B" panose="00020600040101010101" charset="-122"/>
                <a:cs typeface="字魂95号-手刻宋" panose="00000500000000000000" charset="-122"/>
                <a:sym typeface="+mn-ea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8" y="1843767"/>
            <a:ext cx="3810000" cy="381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421" y="391886"/>
            <a:ext cx="623137" cy="62448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019558" y="519463"/>
            <a:ext cx="609600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rgbClr val="00388D"/>
                </a:solidFill>
                <a:latin typeface="阿里巴巴普惠体 B" panose="00020600040101010101" charset="-122"/>
                <a:ea typeface="阿里巴巴普惠体 B" panose="00020600040101010101" charset="-122"/>
                <a:cs typeface="字魂5号-无外润黑体" panose="00000500000000000000" charset="-122"/>
                <a:sym typeface="+mn-ea"/>
              </a:rPr>
              <a:t>网络安全相关战略法规</a:t>
            </a:r>
            <a:endParaRPr lang="zh-CN" altLang="en-US" sz="1800" dirty="0">
              <a:solidFill>
                <a:srgbClr val="00388D"/>
              </a:solidFill>
              <a:latin typeface="阿里巴巴普惠体 B" panose="00020600040101010101" charset="-122"/>
              <a:ea typeface="阿里巴巴普惠体 B" panose="00020600040101010101" charset="-122"/>
              <a:cs typeface="字魂5号-无外润黑体" panose="00000500000000000000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07989" y="1727195"/>
            <a:ext cx="6393612" cy="4429760"/>
            <a:chOff x="1019558" y="2411730"/>
            <a:chExt cx="6393612" cy="4429760"/>
          </a:xfrm>
        </p:grpSpPr>
        <p:sp>
          <p:nvSpPr>
            <p:cNvPr id="2" name="文本框 1"/>
            <p:cNvSpPr txBox="1"/>
            <p:nvPr/>
          </p:nvSpPr>
          <p:spPr>
            <a:xfrm>
              <a:off x="1089025" y="2872105"/>
              <a:ext cx="6324145" cy="396938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just">
                <a:lnSpc>
                  <a:spcPct val="200000"/>
                </a:lnSpc>
                <a:buClrTx/>
                <a:buSzTx/>
                <a:buFontTx/>
              </a:pPr>
              <a:r>
                <a:rPr lang="zh-CN" altLang="en-US" dirty="0">
                  <a:latin typeface="阿里巴巴普惠体 B" panose="00020600040101010101" charset="-122"/>
                  <a:ea typeface="阿里巴巴普惠体 B" panose="00020600040101010101" charset="-122"/>
                  <a:cs typeface="思源黑体 CN Normal" panose="020B0400000000000000" charset="-122"/>
                  <a:sym typeface="+mn-ea"/>
                </a:rPr>
                <a:t>2016年12月27日，经中央网络安全和信息化领导小组批准，国家互联网信息办公室发布《国家网络空间安全战略》。《战略》贯彻落实了习近平总书记网络强国战略思想，阐明了中国关于网络空间发展和安全的重大立场和主张，明确了国家网络空间安全工作的目标、原则和战略任务，切实维护国家在网络空间的主权、安全、发展利益，是指导国家网络安全工作的纲领性文件。</a:t>
              </a:r>
              <a:endParaRPr lang="zh-CN" altLang="en-US" dirty="0">
                <a:latin typeface="阿里巴巴普惠体 B" panose="00020600040101010101" charset="-122"/>
                <a:ea typeface="阿里巴巴普惠体 B" panose="00020600040101010101" charset="-122"/>
                <a:cs typeface="思源黑体 CN Normal" panose="020B0400000000000000" charset="-122"/>
                <a:sym typeface="+mn-ea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019558" y="2411730"/>
              <a:ext cx="382905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b="1" dirty="0">
                  <a:solidFill>
                    <a:srgbClr val="00388D"/>
                  </a:solidFill>
                  <a:latin typeface="阿里巴巴普惠体 B" panose="00020600040101010101" charset="-122"/>
                  <a:ea typeface="阿里巴巴普惠体 B" panose="00020600040101010101" charset="-122"/>
                  <a:sym typeface="+mn-ea"/>
                </a:rPr>
                <a:t>《国家网络空间安全战略》</a:t>
              </a:r>
              <a:endParaRPr lang="zh-CN" altLang="en-US" sz="2400" b="1" dirty="0">
                <a:solidFill>
                  <a:srgbClr val="00388D"/>
                </a:solidFill>
                <a:latin typeface="阿里巴巴普惠体 B" panose="00020600040101010101" charset="-122"/>
                <a:ea typeface="阿里巴巴普惠体 B" panose="00020600040101010101" charset="-122"/>
                <a:sym typeface="+mn-ea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57823"/>
            <a:ext cx="6197611" cy="4131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421" y="391886"/>
            <a:ext cx="623137" cy="62448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019558" y="519463"/>
            <a:ext cx="609600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rgbClr val="00388D"/>
                </a:solidFill>
                <a:latin typeface="阿里巴巴普惠体 B" panose="00020600040101010101" charset="-122"/>
                <a:ea typeface="阿里巴巴普惠体 B" panose="00020600040101010101" charset="-122"/>
                <a:cs typeface="字魂5号-无外润黑体" panose="00000500000000000000" charset="-122"/>
                <a:sym typeface="+mn-ea"/>
              </a:rPr>
              <a:t>网络安全相关战略法规</a:t>
            </a:r>
            <a:endParaRPr lang="zh-CN" altLang="en-US" sz="1800" dirty="0">
              <a:solidFill>
                <a:srgbClr val="00388D"/>
              </a:solidFill>
              <a:latin typeface="阿里巴巴普惠体 B" panose="00020600040101010101" charset="-122"/>
              <a:ea typeface="阿里巴巴普惠体 B" panose="00020600040101010101" charset="-122"/>
              <a:cs typeface="字魂5号-无外润黑体" panose="00000500000000000000" charset="-122"/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096000" y="1909717"/>
            <a:ext cx="4686935" cy="3669030"/>
            <a:chOff x="1605280" y="2181860"/>
            <a:chExt cx="4686935" cy="3669030"/>
          </a:xfrm>
        </p:grpSpPr>
        <p:grpSp>
          <p:nvGrpSpPr>
            <p:cNvPr id="2" name="组合 1"/>
            <p:cNvGrpSpPr/>
            <p:nvPr/>
          </p:nvGrpSpPr>
          <p:grpSpPr>
            <a:xfrm>
              <a:off x="1689100" y="2181860"/>
              <a:ext cx="3851910" cy="494665"/>
              <a:chOff x="1969" y="3510"/>
              <a:chExt cx="6066" cy="779"/>
            </a:xfrm>
          </p:grpSpPr>
          <p:sp>
            <p:nvSpPr>
              <p:cNvPr id="3" name="平行四边形 2"/>
              <p:cNvSpPr/>
              <p:nvPr/>
            </p:nvSpPr>
            <p:spPr>
              <a:xfrm>
                <a:off x="2005" y="3525"/>
                <a:ext cx="6030" cy="764"/>
              </a:xfrm>
              <a:prstGeom prst="parallelogram">
                <a:avLst>
                  <a:gd name="adj" fmla="val 0"/>
                </a:avLst>
              </a:prstGeom>
              <a:solidFill>
                <a:srgbClr val="0038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" name="文本框 3"/>
              <p:cNvSpPr txBox="1"/>
              <p:nvPr/>
            </p:nvSpPr>
            <p:spPr>
              <a:xfrm>
                <a:off x="1969" y="3510"/>
                <a:ext cx="5675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zh-CN" altLang="en-US" sz="2400" b="1" dirty="0">
                    <a:solidFill>
                      <a:schemeClr val="bg1"/>
                    </a:solidFill>
                    <a:latin typeface="阿里巴巴普惠体 B" panose="00020600040101010101" charset="-122"/>
                    <a:ea typeface="阿里巴巴普惠体 B" panose="00020600040101010101" charset="-122"/>
                    <a:sym typeface="+mn-ea"/>
                  </a:rPr>
                  <a:t>《国家网络空间安全战略》</a:t>
                </a:r>
                <a:endParaRPr lang="zh-CN" altLang="en-US" sz="2400" b="1" dirty="0">
                  <a:solidFill>
                    <a:schemeClr val="bg1"/>
                  </a:solidFill>
                  <a:latin typeface="阿里巴巴普惠体 B" panose="00020600040101010101" charset="-122"/>
                  <a:ea typeface="阿里巴巴普惠体 B" panose="00020600040101010101" charset="-122"/>
                  <a:sym typeface="+mn-ea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2404110" y="2988945"/>
              <a:ext cx="3888105" cy="448945"/>
              <a:chOff x="3786" y="4490"/>
              <a:chExt cx="6123" cy="707"/>
            </a:xfrm>
          </p:grpSpPr>
          <p:sp>
            <p:nvSpPr>
              <p:cNvPr id="6" name="文本框 5"/>
              <p:cNvSpPr txBox="1"/>
              <p:nvPr/>
            </p:nvSpPr>
            <p:spPr>
              <a:xfrm>
                <a:off x="3786" y="4507"/>
                <a:ext cx="6123" cy="6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zh-CN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阿里巴巴普惠体 B" panose="00020600040101010101" charset="-122"/>
                    <a:ea typeface="阿里巴巴普惠体 B" panose="00020600040101010101" charset="-122"/>
                    <a:sym typeface="+mn-ea"/>
                  </a:rPr>
                  <a:t>和平、安全、开放、合作、有序。</a:t>
                </a:r>
                <a:endPara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B" panose="00020600040101010101" charset="-122"/>
                  <a:ea typeface="阿里巴巴普惠体 B" panose="00020600040101010101" charset="-122"/>
                  <a:sym typeface="+mn-ea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3799" y="4490"/>
                <a:ext cx="6110" cy="707"/>
              </a:xfrm>
              <a:prstGeom prst="rect">
                <a:avLst/>
              </a:prstGeom>
              <a:noFill/>
              <a:ln>
                <a:solidFill>
                  <a:srgbClr val="0038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1605280" y="2952115"/>
              <a:ext cx="1065530" cy="521970"/>
              <a:chOff x="2528" y="4432"/>
              <a:chExt cx="1678" cy="822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2660" y="4480"/>
                <a:ext cx="1126" cy="718"/>
              </a:xfrm>
              <a:prstGeom prst="rect">
                <a:avLst/>
              </a:prstGeom>
              <a:solidFill>
                <a:srgbClr val="0038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2528" y="4432"/>
                <a:ext cx="1678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zh-CN" altLang="en-US" sz="2800" b="1" dirty="0">
                    <a:solidFill>
                      <a:schemeClr val="bg1"/>
                    </a:solidFill>
                    <a:latin typeface="阿里巴巴普惠体 B" panose="00020600040101010101" charset="-122"/>
                    <a:ea typeface="阿里巴巴普惠体 B" panose="00020600040101010101" charset="-122"/>
                    <a:sym typeface="+mn-ea"/>
                  </a:rPr>
                  <a:t>目标</a:t>
                </a:r>
                <a:endParaRPr lang="zh-CN" altLang="en-US" sz="2800" b="1" dirty="0">
                  <a:solidFill>
                    <a:schemeClr val="bg1"/>
                  </a:solidFill>
                  <a:latin typeface="阿里巴巴普惠体 B" panose="00020600040101010101" charset="-122"/>
                  <a:ea typeface="阿里巴巴普惠体 B" panose="00020600040101010101" charset="-122"/>
                  <a:sym typeface="+mn-ea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2412365" y="3671975"/>
              <a:ext cx="3879850" cy="2178531"/>
              <a:chOff x="3799" y="4473"/>
              <a:chExt cx="6110" cy="795"/>
            </a:xfrm>
          </p:grpSpPr>
          <p:sp>
            <p:nvSpPr>
              <p:cNvPr id="12" name="文本框 11"/>
              <p:cNvSpPr txBox="1"/>
              <p:nvPr/>
            </p:nvSpPr>
            <p:spPr>
              <a:xfrm>
                <a:off x="3800" y="4473"/>
                <a:ext cx="6109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l" fontAlgn="auto">
                  <a:lnSpc>
                    <a:spcPct val="168000"/>
                  </a:lnSpc>
                  <a:buFont typeface="+mj-ea"/>
                  <a:buAutoNum type="circleNumDbPlain"/>
                </a:pPr>
                <a:r>
                  <a:rPr lang="zh-CN" altLang="en-US" sz="2000" spc="1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uFillTx/>
                    <a:latin typeface="阿里巴巴普惠体 B" panose="00020600040101010101" charset="-122"/>
                    <a:ea typeface="阿里巴巴普惠体 B" panose="00020600040101010101" charset="-122"/>
                    <a:sym typeface="+mn-ea"/>
                  </a:rPr>
                  <a:t>尊重维护网络空间主权;</a:t>
                </a:r>
                <a:endParaRPr lang="zh-CN" altLang="en-US" sz="2000" spc="15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阿里巴巴普惠体 B" panose="00020600040101010101" charset="-122"/>
                  <a:ea typeface="阿里巴巴普惠体 B" panose="00020600040101010101" charset="-122"/>
                  <a:sym typeface="+mn-ea"/>
                </a:endParaRPr>
              </a:p>
              <a:p>
                <a:pPr marL="457200" indent="-457200" algn="l" fontAlgn="auto">
                  <a:lnSpc>
                    <a:spcPct val="168000"/>
                  </a:lnSpc>
                  <a:buFont typeface="+mj-ea"/>
                  <a:buAutoNum type="circleNumDbPlain"/>
                </a:pPr>
                <a:r>
                  <a:rPr lang="zh-CN" altLang="en-US" sz="2000" spc="1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uFillTx/>
                    <a:latin typeface="阿里巴巴普惠体 B" panose="00020600040101010101" charset="-122"/>
                    <a:ea typeface="阿里巴巴普惠体 B" panose="00020600040101010101" charset="-122"/>
                    <a:sym typeface="+mn-ea"/>
                  </a:rPr>
                  <a:t>和平利用网络空间;</a:t>
                </a:r>
                <a:endParaRPr lang="zh-CN" altLang="en-US" sz="2000" spc="15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阿里巴巴普惠体 B" panose="00020600040101010101" charset="-122"/>
                  <a:ea typeface="阿里巴巴普惠体 B" panose="00020600040101010101" charset="-122"/>
                  <a:sym typeface="+mn-ea"/>
                </a:endParaRPr>
              </a:p>
              <a:p>
                <a:pPr marL="457200" indent="-457200" algn="l" fontAlgn="auto">
                  <a:lnSpc>
                    <a:spcPct val="168000"/>
                  </a:lnSpc>
                  <a:buFont typeface="+mj-ea"/>
                  <a:buAutoNum type="circleNumDbPlain"/>
                </a:pPr>
                <a:r>
                  <a:rPr lang="zh-CN" altLang="en-US" sz="2000" spc="1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uFillTx/>
                    <a:latin typeface="阿里巴巴普惠体 B" panose="00020600040101010101" charset="-122"/>
                    <a:ea typeface="阿里巴巴普惠体 B" panose="00020600040101010101" charset="-122"/>
                    <a:sym typeface="+mn-ea"/>
                  </a:rPr>
                  <a:t>依法治理网络空间;</a:t>
                </a:r>
                <a:endParaRPr lang="zh-CN" altLang="en-US" sz="2000" spc="15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阿里巴巴普惠体 B" panose="00020600040101010101" charset="-122"/>
                  <a:ea typeface="阿里巴巴普惠体 B" panose="00020600040101010101" charset="-122"/>
                  <a:sym typeface="+mn-ea"/>
                </a:endParaRPr>
              </a:p>
              <a:p>
                <a:pPr marL="457200" indent="-457200" algn="l" fontAlgn="auto">
                  <a:lnSpc>
                    <a:spcPct val="168000"/>
                  </a:lnSpc>
                  <a:buFont typeface="+mj-ea"/>
                  <a:buAutoNum type="circleNumDbPlain"/>
                </a:pPr>
                <a:r>
                  <a:rPr lang="zh-CN" altLang="en-US" sz="2000" spc="1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uFillTx/>
                    <a:latin typeface="阿里巴巴普惠体 B" panose="00020600040101010101" charset="-122"/>
                    <a:ea typeface="阿里巴巴普惠体 B" panose="00020600040101010101" charset="-122"/>
                    <a:sym typeface="+mn-ea"/>
                  </a:rPr>
                  <a:t>统筹网络安全与发展。</a:t>
                </a:r>
                <a:endParaRPr lang="zh-CN" altLang="en-US" sz="2000" spc="15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阿里巴巴普惠体 B" panose="00020600040101010101" charset="-122"/>
                  <a:ea typeface="阿里巴巴普惠体 B" panose="00020600040101010101" charset="-122"/>
                  <a:sym typeface="+mn-ea"/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3799" y="4490"/>
                <a:ext cx="6110" cy="778"/>
              </a:xfrm>
              <a:prstGeom prst="rect">
                <a:avLst/>
              </a:prstGeom>
              <a:noFill/>
              <a:ln>
                <a:solidFill>
                  <a:srgbClr val="0038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1605280" y="3713912"/>
              <a:ext cx="1065530" cy="2136978"/>
              <a:chOff x="2528" y="4420"/>
              <a:chExt cx="1678" cy="718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2660" y="4420"/>
                <a:ext cx="1126" cy="718"/>
              </a:xfrm>
              <a:prstGeom prst="rect">
                <a:avLst/>
              </a:prstGeom>
              <a:solidFill>
                <a:srgbClr val="0038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2528" y="4682"/>
                <a:ext cx="1678" cy="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zh-CN" altLang="en-US" sz="2800" dirty="0">
                    <a:solidFill>
                      <a:schemeClr val="bg1"/>
                    </a:solidFill>
                    <a:latin typeface="阿里巴巴普惠体 B" panose="00020600040101010101" charset="-122"/>
                    <a:ea typeface="阿里巴巴普惠体 B" panose="00020600040101010101" charset="-122"/>
                    <a:sym typeface="+mn-ea"/>
                  </a:rPr>
                  <a:t>原则</a:t>
                </a:r>
                <a:endParaRPr lang="zh-CN" altLang="en-US" sz="2800" dirty="0">
                  <a:solidFill>
                    <a:schemeClr val="bg1"/>
                  </a:solidFill>
                  <a:latin typeface="阿里巴巴普惠体 B" panose="00020600040101010101" charset="-122"/>
                  <a:ea typeface="阿里巴巴普惠体 B" panose="00020600040101010101" charset="-122"/>
                  <a:sym typeface="+mn-ea"/>
                </a:endParaRPr>
              </a:p>
            </p:txBody>
          </p:sp>
        </p:grp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663" y="1305698"/>
            <a:ext cx="5834380" cy="48619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421" y="391886"/>
            <a:ext cx="623137" cy="62448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019558" y="519463"/>
            <a:ext cx="609600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rgbClr val="00388D"/>
                </a:solidFill>
                <a:latin typeface="阿里巴巴普惠体 B" panose="00020600040101010101" charset="-122"/>
                <a:ea typeface="阿里巴巴普惠体 B" panose="00020600040101010101" charset="-122"/>
                <a:cs typeface="字魂5号-无外润黑体" panose="00000500000000000000" charset="-122"/>
                <a:sym typeface="+mn-ea"/>
              </a:rPr>
              <a:t>网络安全相关战略法规</a:t>
            </a:r>
            <a:endParaRPr lang="zh-CN" altLang="en-US" sz="1800" dirty="0">
              <a:solidFill>
                <a:srgbClr val="00388D"/>
              </a:solidFill>
              <a:latin typeface="阿里巴巴普惠体 B" panose="00020600040101010101" charset="-122"/>
              <a:ea typeface="阿里巴巴普惠体 B" panose="00020600040101010101" charset="-122"/>
              <a:cs typeface="字魂5号-无外润黑体" panose="00000500000000000000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845185" y="1755774"/>
            <a:ext cx="6176519" cy="4390390"/>
            <a:chOff x="845185" y="1755774"/>
            <a:chExt cx="6176519" cy="4390390"/>
          </a:xfrm>
        </p:grpSpPr>
        <p:grpSp>
          <p:nvGrpSpPr>
            <p:cNvPr id="2" name="组合 1"/>
            <p:cNvGrpSpPr/>
            <p:nvPr/>
          </p:nvGrpSpPr>
          <p:grpSpPr>
            <a:xfrm>
              <a:off x="845185" y="1755774"/>
              <a:ext cx="5909310" cy="521970"/>
              <a:chOff x="1378585" y="2441575"/>
              <a:chExt cx="5909310" cy="521970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5287645" y="2441575"/>
                <a:ext cx="2000250" cy="521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zh-CN" altLang="en-US" sz="2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阿里巴巴普惠体 B" panose="00020600040101010101" charset="-122"/>
                    <a:ea typeface="阿里巴巴普惠体 B" panose="00020600040101010101" charset="-122"/>
                    <a:sym typeface="+mn-ea"/>
                  </a:rPr>
                  <a:t>战略任务</a:t>
                </a:r>
                <a:endPara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B" panose="00020600040101010101" charset="-122"/>
                  <a:ea typeface="阿里巴巴普惠体 B" panose="00020600040101010101" charset="-122"/>
                  <a:sym typeface="+mn-ea"/>
                </a:endParaRPr>
              </a:p>
            </p:txBody>
          </p:sp>
          <p:grpSp>
            <p:nvGrpSpPr>
              <p:cNvPr id="4" name="组合 3"/>
              <p:cNvGrpSpPr/>
              <p:nvPr/>
            </p:nvGrpSpPr>
            <p:grpSpPr>
              <a:xfrm>
                <a:off x="1378585" y="2444115"/>
                <a:ext cx="3833495" cy="497840"/>
                <a:chOff x="2005" y="3525"/>
                <a:chExt cx="6037" cy="784"/>
              </a:xfrm>
            </p:grpSpPr>
            <p:sp>
              <p:nvSpPr>
                <p:cNvPr id="5" name="平行四边形 4"/>
                <p:cNvSpPr/>
                <p:nvPr/>
              </p:nvSpPr>
              <p:spPr>
                <a:xfrm>
                  <a:off x="2005" y="3525"/>
                  <a:ext cx="6030" cy="764"/>
                </a:xfrm>
                <a:prstGeom prst="parallelogram">
                  <a:avLst>
                    <a:gd name="adj" fmla="val 0"/>
                  </a:avLst>
                </a:prstGeom>
                <a:solidFill>
                  <a:srgbClr val="00388D"/>
                </a:solidFill>
                <a:ln>
                  <a:solidFill>
                    <a:srgbClr val="00388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" name="文本框 5"/>
                <p:cNvSpPr txBox="1"/>
                <p:nvPr/>
              </p:nvSpPr>
              <p:spPr>
                <a:xfrm>
                  <a:off x="2012" y="3584"/>
                  <a:ext cx="6030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zh-CN" altLang="en-US" sz="2400" b="1" dirty="0">
                      <a:solidFill>
                        <a:schemeClr val="bg1"/>
                      </a:solidFill>
                      <a:latin typeface="阿里巴巴普惠体 B" panose="00020600040101010101" charset="-122"/>
                      <a:ea typeface="阿里巴巴普惠体 B" panose="00020600040101010101" charset="-122"/>
                      <a:sym typeface="+mn-ea"/>
                    </a:rPr>
                    <a:t>《国家网络空间安全战略》</a:t>
                  </a:r>
                  <a:endParaRPr lang="zh-CN" altLang="en-US" sz="2400" b="1" dirty="0">
                    <a:solidFill>
                      <a:schemeClr val="bg1"/>
                    </a:solidFill>
                    <a:latin typeface="阿里巴巴普惠体 B" panose="00020600040101010101" charset="-122"/>
                    <a:ea typeface="阿里巴巴普惠体 B" panose="00020600040101010101" charset="-122"/>
                    <a:sym typeface="+mn-ea"/>
                  </a:endParaRPr>
                </a:p>
              </p:txBody>
            </p:sp>
          </p:grpSp>
        </p:grpSp>
        <p:sp>
          <p:nvSpPr>
            <p:cNvPr id="8" name="文本框 7"/>
            <p:cNvSpPr txBox="1"/>
            <p:nvPr/>
          </p:nvSpPr>
          <p:spPr>
            <a:xfrm>
              <a:off x="925704" y="2315209"/>
              <a:ext cx="6096000" cy="38309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B" panose="00020600040101010101" charset="-122"/>
                  <a:ea typeface="阿里巴巴普惠体 B" panose="00020600040101010101" charset="-122"/>
                  <a:sym typeface="+mn-ea"/>
                </a:rPr>
                <a:t>坚定捍卫网络空间主权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sym typeface="+mn-ea"/>
              </a:endParaRPr>
            </a:p>
            <a:p>
              <a:pPr marL="342900" lvl="0" indent="-342900">
                <a:lnSpc>
                  <a:spcPct val="150000"/>
                </a:lnSpc>
                <a:buClrTx/>
                <a:buSzTx/>
                <a:buFont typeface="+mj-lt"/>
                <a:buAutoNum type="arabicPeriod"/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B" panose="00020600040101010101" charset="-122"/>
                  <a:ea typeface="阿里巴巴普惠体 B" panose="00020600040101010101" charset="-122"/>
                  <a:sym typeface="+mn-ea"/>
                </a:rPr>
                <a:t>坚决维护国家安全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sym typeface="+mn-ea"/>
              </a:endParaRPr>
            </a:p>
            <a:p>
              <a:pPr marL="342900" lvl="0" indent="-342900">
                <a:lnSpc>
                  <a:spcPct val="150000"/>
                </a:lnSpc>
                <a:buClrTx/>
                <a:buSzTx/>
                <a:buFont typeface="+mj-lt"/>
                <a:buAutoNum type="arabicPeriod"/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B" panose="00020600040101010101" charset="-122"/>
                  <a:ea typeface="阿里巴巴普惠体 B" panose="00020600040101010101" charset="-122"/>
                  <a:sym typeface="+mn-ea"/>
                </a:rPr>
                <a:t>保护关键信息基础设施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sym typeface="+mn-ea"/>
              </a:endParaRPr>
            </a:p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B" panose="00020600040101010101" charset="-122"/>
                  <a:ea typeface="阿里巴巴普惠体 B" panose="00020600040101010101" charset="-122"/>
                  <a:sym typeface="+mn-ea"/>
                </a:rPr>
                <a:t>加强网络文化建设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sym typeface="+mn-ea"/>
              </a:endParaRPr>
            </a:p>
            <a:p>
              <a:pPr marL="342900" lvl="0" indent="-342900">
                <a:lnSpc>
                  <a:spcPct val="150000"/>
                </a:lnSpc>
                <a:buClrTx/>
                <a:buSzTx/>
                <a:buFont typeface="+mj-lt"/>
                <a:buAutoNum type="arabicPeriod"/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B" panose="00020600040101010101" charset="-122"/>
                  <a:ea typeface="阿里巴巴普惠体 B" panose="00020600040101010101" charset="-122"/>
                  <a:sym typeface="+mn-ea"/>
                </a:rPr>
                <a:t>打击网络恐怖和违法犯罪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sym typeface="+mn-ea"/>
              </a:endParaRPr>
            </a:p>
            <a:p>
              <a:pPr marL="342900" lvl="0" indent="-342900">
                <a:lnSpc>
                  <a:spcPct val="150000"/>
                </a:lnSpc>
                <a:buClrTx/>
                <a:buSzTx/>
                <a:buFont typeface="+mj-lt"/>
                <a:buAutoNum type="arabicPeriod"/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B" panose="00020600040101010101" charset="-122"/>
                  <a:ea typeface="阿里巴巴普惠体 B" panose="00020600040101010101" charset="-122"/>
                  <a:sym typeface="+mn-ea"/>
                </a:rPr>
                <a:t>完善网络治理体系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sym typeface="+mn-ea"/>
              </a:endParaRPr>
            </a:p>
            <a:p>
              <a:pPr marL="342900"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B" panose="00020600040101010101" charset="-122"/>
                  <a:ea typeface="阿里巴巴普惠体 B" panose="00020600040101010101" charset="-122"/>
                  <a:sym typeface="+mn-ea"/>
                </a:rPr>
                <a:t>夯实网络安全基础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sym typeface="+mn-ea"/>
              </a:endParaRPr>
            </a:p>
            <a:p>
              <a:pPr marL="342900" lvl="0" indent="-342900">
                <a:lnSpc>
                  <a:spcPct val="150000"/>
                </a:lnSpc>
                <a:buClrTx/>
                <a:buSzTx/>
                <a:buFont typeface="+mj-lt"/>
                <a:buAutoNum type="arabicPeriod"/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B" panose="00020600040101010101" charset="-122"/>
                  <a:ea typeface="阿里巴巴普惠体 B" panose="00020600040101010101" charset="-122"/>
                  <a:sym typeface="+mn-ea"/>
                </a:rPr>
                <a:t>提升网络空间防护能力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sym typeface="+mn-ea"/>
              </a:endParaRPr>
            </a:p>
            <a:p>
              <a:pPr marL="342900" lvl="0" indent="-342900">
                <a:lnSpc>
                  <a:spcPct val="150000"/>
                </a:lnSpc>
                <a:buClrTx/>
                <a:buSzTx/>
                <a:buFont typeface="+mj-lt"/>
                <a:buAutoNum type="arabicPeriod"/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 B" panose="00020600040101010101" charset="-122"/>
                  <a:ea typeface="阿里巴巴普惠体 B" panose="00020600040101010101" charset="-122"/>
                  <a:sym typeface="+mn-ea"/>
                </a:rPr>
                <a:t>强化网络空间国际合作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B" panose="00020600040101010101" charset="-122"/>
                <a:ea typeface="阿里巴巴普惠体 B" panose="00020600040101010101" charset="-122"/>
                <a:sym typeface="+mn-ea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174" y="2223329"/>
            <a:ext cx="3771072" cy="37710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&#10;点击此处添加正文，文字是您思想的提炼，为了演示发布的良好效果，请言简意赅的阐述您的观点。"/>
  <p:tag name="KSO_WM_UNIT_NOCLEAR" val="0"/>
  <p:tag name="KSO_WM_UNIT_VALUE" val="13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1_238*f*1"/>
  <p:tag name="KSO_WM_TEMPLATE_CATEGORY" val="mixed"/>
  <p:tag name="KSO_WM_TEMPLATE_INDEX" val="20201941"/>
  <p:tag name="KSO_WM_UNIT_LAYERLEVEL" val="1"/>
  <p:tag name="KSO_WM_TAG_VERSION" val="1.0"/>
  <p:tag name="KSO_WM_BEAUTIFY_FLAG" val="#wm#"/>
  <p:tag name="KSO_WM_UNIT_TEXTBOXSTYLE_GUID" val="{904720d5-d2dc-45c6-b5cb-67438e11085d}"/>
  <p:tag name="KSO_WM_UNIT_TEXTBOXSTYLE_TEMPLATEID" val="3135428"/>
  <p:tag name="KSO_WM_UNIT_TEXTBOXSTYLE_TYPE" val="8"/>
</p:tagLst>
</file>

<file path=ppt/tags/tag2.xml><?xml version="1.0" encoding="utf-8"?>
<p:tagLst xmlns:p="http://schemas.openxmlformats.org/presentationml/2006/main">
  <p:tag name="FULLTEXTBEAUTIFYED" val="1"/>
  <p:tag name="COMMONDATA" val="eyJoZGlkIjoiNDgyNzUxOTM3NzkyMTQ4N2NhYTEwNDA4N2ZiYzRkNmUifQ=="/>
</p:tagLst>
</file>

<file path=ppt/theme/theme1.xml><?xml version="1.0" encoding="utf-8"?>
<a:theme xmlns:a="http://schemas.openxmlformats.org/drawingml/2006/main" name="办图网www.888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办图网www.888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3712</Words>
  <Application>WPS 演示</Application>
  <PresentationFormat>宽屏</PresentationFormat>
  <Paragraphs>277</Paragraphs>
  <Slides>28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45" baseType="lpstr">
      <vt:lpstr>Arial</vt:lpstr>
      <vt:lpstr>宋体</vt:lpstr>
      <vt:lpstr>Wingdings</vt:lpstr>
      <vt:lpstr>微软雅黑</vt:lpstr>
      <vt:lpstr>阿里巴巴普惠体 B</vt:lpstr>
      <vt:lpstr>字魂5号-无外润黑体</vt:lpstr>
      <vt:lpstr>优设标题黑</vt:lpstr>
      <vt:lpstr>黑体</vt:lpstr>
      <vt:lpstr>经典综艺体简</vt:lpstr>
      <vt:lpstr>字魂经典雅黑</vt:lpstr>
      <vt:lpstr>思源黑体 CN Normal</vt:lpstr>
      <vt:lpstr>字魂95号-手刻宋</vt:lpstr>
      <vt:lpstr>Arial Unicode MS</vt:lpstr>
      <vt:lpstr>Calibri</vt:lpstr>
      <vt:lpstr>等线</vt:lpstr>
      <vt:lpstr>办图网www.888ppt.com</vt:lpstr>
      <vt:lpstr>1_办图网www.888ppt.com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子不语</cp:lastModifiedBy>
  <cp:revision>9</cp:revision>
  <dcterms:created xsi:type="dcterms:W3CDTF">2022-08-17T05:31:00Z</dcterms:created>
  <dcterms:modified xsi:type="dcterms:W3CDTF">2023-09-11T08:00:12Z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82FF1F94B8154422B4C810E6A9E1B859</vt:lpwstr>
  </property>
  <property fmtid="{D5CDD505-2E9C-101B-9397-08002B2CF9AE}" pid="3" name="KSOProductBuildVer">
    <vt:lpwstr>2052-12.1.0.15120</vt:lpwstr>
  </property>
</Properties>
</file>